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
  </p:notesMasterIdLst>
  <p:sldIdLst>
    <p:sldId id="256" r:id="rId2"/>
    <p:sldId id="257" r:id="rId3"/>
    <p:sldId id="258" r:id="rId4"/>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p:scale>
          <a:sx n="77" d="100"/>
          <a:sy n="77" d="100"/>
        </p:scale>
        <p:origin x="1158" y="8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1022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57980-D43A-3F7D-AA94-9597232021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886F87-2D8D-7097-DE0F-DDD63A0F07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1BA8E3-8DE0-7A1A-7815-B5D572B5A4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7A5903-CD10-E92B-38C4-11ECA096DD52}"/>
              </a:ext>
            </a:extLst>
          </p:cNvPr>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2885169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1A8D1-D388-E753-0CDD-DC949C1690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373992-73D5-413A-BE16-5812D6D061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0FA808-279E-6351-839D-B974D8816C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DD0AD9-149F-9528-E30C-6F6805C7DB64}"/>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763022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ext 0"/>
          <p:cNvSpPr/>
          <p:nvPr/>
        </p:nvSpPr>
        <p:spPr>
          <a:xfrm>
            <a:off x="-2446089" y="57232"/>
            <a:ext cx="11704320" cy="457200"/>
          </a:xfrm>
          <a:prstGeom prst="rect">
            <a:avLst/>
          </a:prstGeom>
          <a:noFill/>
          <a:ln/>
        </p:spPr>
        <p:txBody>
          <a:bodyPr wrap="square" rtlCol="0" anchor="ctr"/>
          <a:lstStyle/>
          <a:p>
            <a:pPr marL="0" indent="0" algn="ctr">
              <a:buNone/>
            </a:pPr>
            <a:r>
              <a:rPr lang="en-US" sz="2400" b="1" dirty="0">
                <a:solidFill>
                  <a:srgbClr val="0066CC"/>
                </a:solidFill>
              </a:rPr>
              <a:t>YEAR 5 • AUTUMN TERM 2026/2027</a:t>
            </a:r>
            <a:endParaRPr lang="en-US" sz="2400" dirty="0"/>
          </a:p>
        </p:txBody>
      </p:sp>
      <p:sp>
        <p:nvSpPr>
          <p:cNvPr id="3" name="Text 1"/>
          <p:cNvSpPr/>
          <p:nvPr/>
        </p:nvSpPr>
        <p:spPr>
          <a:xfrm>
            <a:off x="-2080329" y="516774"/>
            <a:ext cx="10972800" cy="274320"/>
          </a:xfrm>
          <a:prstGeom prst="rect">
            <a:avLst/>
          </a:prstGeom>
          <a:noFill/>
          <a:ln/>
        </p:spPr>
        <p:txBody>
          <a:bodyPr wrap="square" rtlCol="0" anchor="ctr"/>
          <a:lstStyle/>
          <a:p>
            <a:pPr marL="0" indent="0" algn="ctr">
              <a:buNone/>
            </a:pPr>
            <a:r>
              <a:rPr lang="en-US" sz="1200" dirty="0">
                <a:solidFill>
                  <a:srgbClr val="000000"/>
                </a:solidFill>
              </a:rPr>
              <a:t>Welcome to an exciting term of learning, discovery and creativity!</a:t>
            </a:r>
            <a:endParaRPr lang="en-US" sz="1200" dirty="0"/>
          </a:p>
        </p:txBody>
      </p:sp>
      <p:sp>
        <p:nvSpPr>
          <p:cNvPr id="4" name="Shape 2"/>
          <p:cNvSpPr/>
          <p:nvPr/>
        </p:nvSpPr>
        <p:spPr>
          <a:xfrm>
            <a:off x="274320" y="1048568"/>
            <a:ext cx="3749040" cy="5452217"/>
          </a:xfrm>
          <a:prstGeom prst="roundRect">
            <a:avLst/>
          </a:prstGeom>
          <a:solidFill>
            <a:srgbClr val="FFD966"/>
          </a:solidFill>
          <a:ln w="12700">
            <a:solidFill>
              <a:srgbClr val="FFFFFF"/>
            </a:solidFill>
            <a:prstDash val="solid"/>
          </a:ln>
        </p:spPr>
        <p:txBody>
          <a:bodyPr/>
          <a:lstStyle/>
          <a:p>
            <a:endParaRPr lang="en-GB"/>
          </a:p>
        </p:txBody>
      </p:sp>
      <p:sp>
        <p:nvSpPr>
          <p:cNvPr id="6" name="Text 4"/>
          <p:cNvSpPr/>
          <p:nvPr/>
        </p:nvSpPr>
        <p:spPr>
          <a:xfrm>
            <a:off x="320040" y="3412508"/>
            <a:ext cx="3657600" cy="457200"/>
          </a:xfrm>
          <a:prstGeom prst="rect">
            <a:avLst/>
          </a:prstGeom>
          <a:noFill/>
          <a:ln/>
        </p:spPr>
        <p:txBody>
          <a:bodyPr wrap="square" rtlCol="0" anchor="ctr"/>
          <a:lstStyle/>
          <a:p>
            <a:endParaRPr lang="en-GB" sz="1100" dirty="0"/>
          </a:p>
          <a:p>
            <a:r>
              <a:rPr lang="en-GB" sz="1100" dirty="0"/>
              <a:t>Dear Parents and Carers,</a:t>
            </a:r>
          </a:p>
          <a:p>
            <a:endParaRPr lang="en-GB" sz="1100" dirty="0"/>
          </a:p>
          <a:p>
            <a:endParaRPr lang="en-GB" sz="1100" dirty="0"/>
          </a:p>
          <a:p>
            <a:r>
              <a:rPr lang="en-GB" sz="1100" dirty="0"/>
              <a:t>We have lots to look forward to this term. With the support of an exciting and stimulating curriculum we will be continuing to help the children to work hard to ensure they achieve their full potential.</a:t>
            </a:r>
          </a:p>
          <a:p>
            <a:r>
              <a:rPr lang="en-GB" sz="1100" b="1" dirty="0"/>
              <a:t> </a:t>
            </a:r>
            <a:endParaRPr lang="en-GB" sz="1100" dirty="0"/>
          </a:p>
          <a:p>
            <a:r>
              <a:rPr lang="en-GB" sz="1100" b="1" dirty="0"/>
              <a:t>Homework:</a:t>
            </a:r>
            <a:endParaRPr lang="en-GB" sz="1100" dirty="0"/>
          </a:p>
          <a:p>
            <a:r>
              <a:rPr lang="en-GB" sz="1100" b="1" dirty="0"/>
              <a:t> </a:t>
            </a:r>
            <a:endParaRPr lang="en-GB" sz="1100" dirty="0"/>
          </a:p>
          <a:p>
            <a:r>
              <a:rPr lang="en-GB" sz="1100" b="1" dirty="0"/>
              <a:t>Must: </a:t>
            </a:r>
            <a:endParaRPr lang="en-GB" sz="1100" dirty="0"/>
          </a:p>
          <a:p>
            <a:pPr lvl="0"/>
            <a:r>
              <a:rPr lang="en-GB" sz="1100" dirty="0"/>
              <a:t>Read Library book and record in Reading Log for Mondays.</a:t>
            </a:r>
          </a:p>
          <a:p>
            <a:pPr lvl="0"/>
            <a:r>
              <a:rPr lang="en-GB" sz="1100" dirty="0"/>
              <a:t>Access TTRS independently at least 3 times a week.</a:t>
            </a:r>
          </a:p>
          <a:p>
            <a:pPr lvl="0"/>
            <a:r>
              <a:rPr lang="en-GB" sz="1100" dirty="0"/>
              <a:t>Learn Y5 &amp; 6 word spellings.</a:t>
            </a:r>
          </a:p>
          <a:p>
            <a:r>
              <a:rPr lang="en-GB" sz="1100" dirty="0"/>
              <a:t> </a:t>
            </a:r>
          </a:p>
          <a:p>
            <a:r>
              <a:rPr lang="en-GB" sz="1100" b="1" dirty="0"/>
              <a:t>Should:</a:t>
            </a:r>
            <a:endParaRPr lang="en-GB" sz="1100" dirty="0"/>
          </a:p>
          <a:p>
            <a:pPr lvl="0"/>
            <a:r>
              <a:rPr lang="en-GB" sz="1100" dirty="0"/>
              <a:t>Access Oxford Reading Buddies independently. </a:t>
            </a:r>
          </a:p>
          <a:p>
            <a:pPr lvl="0"/>
            <a:r>
              <a:rPr lang="en-GB" sz="1100" dirty="0"/>
              <a:t>Access </a:t>
            </a:r>
            <a:r>
              <a:rPr lang="en-GB" sz="1100" dirty="0" err="1"/>
              <a:t>Rollama</a:t>
            </a:r>
            <a:r>
              <a:rPr lang="en-GB" sz="1100" dirty="0"/>
              <a:t> independently.</a:t>
            </a:r>
          </a:p>
          <a:p>
            <a:r>
              <a:rPr lang="en-GB" sz="1100" dirty="0"/>
              <a:t> </a:t>
            </a:r>
          </a:p>
          <a:p>
            <a:r>
              <a:rPr lang="en-GB" sz="1100" b="1" dirty="0"/>
              <a:t>Could:</a:t>
            </a:r>
            <a:endParaRPr lang="en-GB" sz="1100" dirty="0"/>
          </a:p>
          <a:p>
            <a:pPr lvl="0"/>
            <a:r>
              <a:rPr lang="en-GB" sz="1100" dirty="0"/>
              <a:t>Complete 2 projects from the topic list</a:t>
            </a:r>
          </a:p>
          <a:p>
            <a:r>
              <a:rPr lang="en-GB" sz="1100" dirty="0"/>
              <a:t> </a:t>
            </a:r>
          </a:p>
          <a:p>
            <a:r>
              <a:rPr lang="en-GB" sz="1100" dirty="0"/>
              <a:t>Where we feel a concept may need to be practiced further, we will send home additional work to help support the children in class.</a:t>
            </a:r>
          </a:p>
          <a:p>
            <a:r>
              <a:rPr lang="en-GB" sz="1100" dirty="0"/>
              <a:t> </a:t>
            </a:r>
          </a:p>
          <a:p>
            <a:r>
              <a:rPr lang="en-GB" sz="1100" dirty="0"/>
              <a:t>5H Miss Hampton – j.hampton@janvrin.sch.je</a:t>
            </a:r>
          </a:p>
          <a:p>
            <a:r>
              <a:rPr lang="fr-FR" sz="1100" dirty="0"/>
              <a:t>5LR Miss Le Rossignol – c.lerossignol@janvrin.sch.je </a:t>
            </a:r>
            <a:r>
              <a:rPr lang="en-GB" sz="1100" dirty="0"/>
              <a:t> </a:t>
            </a:r>
          </a:p>
          <a:p>
            <a:endParaRPr lang="en-US" sz="1100" dirty="0"/>
          </a:p>
        </p:txBody>
      </p:sp>
      <p:sp>
        <p:nvSpPr>
          <p:cNvPr id="7" name="Shape 5"/>
          <p:cNvSpPr/>
          <p:nvPr/>
        </p:nvSpPr>
        <p:spPr>
          <a:xfrm>
            <a:off x="4152831" y="1048568"/>
            <a:ext cx="2807935" cy="5452217"/>
          </a:xfrm>
          <a:prstGeom prst="roundRect">
            <a:avLst/>
          </a:prstGeom>
          <a:solidFill>
            <a:srgbClr val="F4CCCC"/>
          </a:solidFill>
          <a:ln w="12700">
            <a:solidFill>
              <a:srgbClr val="FFFFFF"/>
            </a:solidFill>
            <a:prstDash val="solid"/>
          </a:ln>
        </p:spPr>
        <p:txBody>
          <a:bodyPr/>
          <a:lstStyle/>
          <a:p>
            <a:endParaRPr lang="en-GB"/>
          </a:p>
        </p:txBody>
      </p:sp>
      <p:sp>
        <p:nvSpPr>
          <p:cNvPr id="8" name="Text 6"/>
          <p:cNvSpPr/>
          <p:nvPr/>
        </p:nvSpPr>
        <p:spPr>
          <a:xfrm>
            <a:off x="4379720" y="1162407"/>
            <a:ext cx="3657600" cy="182880"/>
          </a:xfrm>
          <a:prstGeom prst="rect">
            <a:avLst/>
          </a:prstGeom>
          <a:noFill/>
          <a:ln/>
        </p:spPr>
        <p:txBody>
          <a:bodyPr wrap="square" rtlCol="0" anchor="ctr"/>
          <a:lstStyle/>
          <a:p>
            <a:pPr marL="0" indent="0">
              <a:buNone/>
            </a:pPr>
            <a:r>
              <a:rPr lang="en-US" sz="1400" b="1" dirty="0">
                <a:solidFill>
                  <a:srgbClr val="000000"/>
                </a:solidFill>
              </a:rPr>
              <a:t>English</a:t>
            </a:r>
            <a:endParaRPr lang="en-US" sz="1400" dirty="0"/>
          </a:p>
        </p:txBody>
      </p:sp>
      <p:sp>
        <p:nvSpPr>
          <p:cNvPr id="9" name="Text 7"/>
          <p:cNvSpPr/>
          <p:nvPr/>
        </p:nvSpPr>
        <p:spPr>
          <a:xfrm>
            <a:off x="4347245" y="2875594"/>
            <a:ext cx="3657600" cy="994114"/>
          </a:xfrm>
          <a:prstGeom prst="rect">
            <a:avLst/>
          </a:prstGeom>
          <a:noFill/>
          <a:ln/>
        </p:spPr>
        <p:txBody>
          <a:bodyPr wrap="square" rtlCol="0" anchor="ctr"/>
          <a:lstStyle/>
          <a:p>
            <a:endParaRPr lang="en-GB" sz="1100" dirty="0"/>
          </a:p>
        </p:txBody>
      </p:sp>
      <p:sp>
        <p:nvSpPr>
          <p:cNvPr id="19" name="Shape 17"/>
          <p:cNvSpPr/>
          <p:nvPr/>
        </p:nvSpPr>
        <p:spPr>
          <a:xfrm>
            <a:off x="7090237" y="158262"/>
            <a:ext cx="4930278" cy="6342523"/>
          </a:xfrm>
          <a:prstGeom prst="roundRect">
            <a:avLst/>
          </a:prstGeom>
          <a:solidFill>
            <a:srgbClr val="D9D2E9"/>
          </a:solidFill>
          <a:ln w="12700">
            <a:solidFill>
              <a:srgbClr val="FFFFFF"/>
            </a:solidFill>
            <a:prstDash val="solid"/>
          </a:ln>
        </p:spPr>
        <p:txBody>
          <a:bodyPr/>
          <a:lstStyle/>
          <a:p>
            <a:endParaRPr lang="en-GB"/>
          </a:p>
        </p:txBody>
      </p:sp>
      <p:sp>
        <p:nvSpPr>
          <p:cNvPr id="20" name="Text 18"/>
          <p:cNvSpPr/>
          <p:nvPr/>
        </p:nvSpPr>
        <p:spPr>
          <a:xfrm>
            <a:off x="8420170" y="357215"/>
            <a:ext cx="3657600" cy="182880"/>
          </a:xfrm>
          <a:prstGeom prst="rect">
            <a:avLst/>
          </a:prstGeom>
          <a:noFill/>
          <a:ln/>
        </p:spPr>
        <p:txBody>
          <a:bodyPr wrap="square" rtlCol="0" anchor="ctr"/>
          <a:lstStyle/>
          <a:p>
            <a:pPr marL="0" indent="0">
              <a:buNone/>
            </a:pPr>
            <a:r>
              <a:rPr lang="en-US" sz="1400" b="1" dirty="0" err="1">
                <a:solidFill>
                  <a:srgbClr val="000000"/>
                </a:solidFill>
              </a:rPr>
              <a:t>Maths</a:t>
            </a:r>
            <a:endParaRPr lang="en-US" sz="1400" dirty="0"/>
          </a:p>
        </p:txBody>
      </p:sp>
      <p:sp>
        <p:nvSpPr>
          <p:cNvPr id="21" name="Text 19"/>
          <p:cNvSpPr/>
          <p:nvPr/>
        </p:nvSpPr>
        <p:spPr>
          <a:xfrm>
            <a:off x="7153737" y="3107613"/>
            <a:ext cx="4964604" cy="457200"/>
          </a:xfrm>
          <a:prstGeom prst="rect">
            <a:avLst/>
          </a:prstGeom>
          <a:noFill/>
          <a:ln/>
        </p:spPr>
        <p:txBody>
          <a:bodyPr wrap="square" rtlCol="0" anchor="ctr"/>
          <a:lstStyle/>
          <a:p>
            <a:r>
              <a:rPr lang="en-GB" sz="1100" b="1" dirty="0"/>
              <a:t>Numbers to 1,000,000</a:t>
            </a:r>
            <a:endParaRPr lang="en-GB" sz="1100" dirty="0"/>
          </a:p>
          <a:p>
            <a:r>
              <a:rPr lang="en-GB" sz="1100" dirty="0"/>
              <a:t>In this chapter, pupils will be looking at numbers and their place value to 1 000 000. The chapter begins reviewing how to read and write numbers to 100 000, quickly moving onto numbers to 1 000 000. Time is spent using concrete materials to represent numbers to 1 000 000, including place-value counters and place-value charts. Pupils then compare numbers to 1 000 000 using their knowledge of place value in addition to bar model supports to assist them. Pupils complete the unit by making number patterns and rounding numbers to the nearest 10, 1000, 10 000 and 100 000.</a:t>
            </a:r>
          </a:p>
          <a:p>
            <a:r>
              <a:rPr lang="en-GB" sz="1100" b="1" dirty="0"/>
              <a:t> </a:t>
            </a:r>
            <a:endParaRPr lang="en-GB" sz="1100" dirty="0"/>
          </a:p>
          <a:p>
            <a:r>
              <a:rPr lang="en-GB" sz="1100" b="1" dirty="0"/>
              <a:t>Addition and Subtraction</a:t>
            </a:r>
            <a:endParaRPr lang="en-GB" sz="1100" dirty="0"/>
          </a:p>
          <a:p>
            <a:r>
              <a:rPr lang="en-GB" sz="1100" dirty="0"/>
              <a:t>This chapter covers addition and subtraction. The chapter starts off with simple addition before moving on to addition where renaming is required. Subtraction is also covered in a similar way where simple subtraction is mastered before moving to subtraction where renaming is required. Once pupils master addition and subtraction, they start to look at problem-solving questions and practice using bar models.</a:t>
            </a:r>
          </a:p>
          <a:p>
            <a:r>
              <a:rPr lang="en-GB" sz="1100" dirty="0"/>
              <a:t>This chapter uses three different ways to show addition and subtraction visually. This will help pupils develop flexibility; however, some pupils may need additional support and time in order to be able to use all of the methods fluently.</a:t>
            </a:r>
          </a:p>
          <a:p>
            <a:r>
              <a:rPr lang="en-GB" sz="1100" dirty="0"/>
              <a:t> </a:t>
            </a:r>
          </a:p>
          <a:p>
            <a:r>
              <a:rPr lang="en-GB" sz="1100" b="1" dirty="0"/>
              <a:t>Multiplication and Division </a:t>
            </a:r>
            <a:endParaRPr lang="en-GB" sz="1100" dirty="0"/>
          </a:p>
          <a:p>
            <a:r>
              <a:rPr lang="en-GB" sz="1100" dirty="0"/>
              <a:t>In this unit, pupils are multiplying and dividing 3- and 4-digit numbers by single- and double-digit numbers. The unit begins by finding and defining multiples and factors and common factors. Pupils begin to work with prime numbers and determine what makes a number prime or composite. After this, they work with square and cube numbers before moving on to multiplying by 10, 100 and 1000. When multiplying, pupils are encouraged to use a variety of methods, including: number bonds, column methods and the grid method. Number bonds are used to represent multiplicative word problems. Pupils then move on to multiply by 2-digit numbers before beginning to divide by 10, 100 and 1000. The unit ends as pupils learn to divide, giving rise to remainders using multiple methods, including number bonds and long and short division.</a:t>
            </a:r>
            <a:endParaRPr lang="en-GB" sz="600" dirty="0"/>
          </a:p>
        </p:txBody>
      </p:sp>
      <p:sp>
        <p:nvSpPr>
          <p:cNvPr id="24" name="TextBox 23">
            <a:extLst>
              <a:ext uri="{FF2B5EF4-FFF2-40B4-BE49-F238E27FC236}">
                <a16:creationId xmlns:a16="http://schemas.microsoft.com/office/drawing/2014/main" id="{1D123FD0-0C2B-C3B8-9B5B-11EADDE482EF}"/>
              </a:ext>
            </a:extLst>
          </p:cNvPr>
          <p:cNvSpPr txBox="1"/>
          <p:nvPr/>
        </p:nvSpPr>
        <p:spPr>
          <a:xfrm>
            <a:off x="4234525" y="1422450"/>
            <a:ext cx="2855712" cy="5339923"/>
          </a:xfrm>
          <a:prstGeom prst="rect">
            <a:avLst/>
          </a:prstGeom>
          <a:noFill/>
        </p:spPr>
        <p:txBody>
          <a:bodyPr wrap="square" rtlCol="0">
            <a:spAutoFit/>
          </a:bodyPr>
          <a:lstStyle/>
          <a:p>
            <a:r>
              <a:rPr lang="en-GB" sz="1100" b="1" dirty="0"/>
              <a:t>Class Reader: Shadow Forest </a:t>
            </a:r>
            <a:endParaRPr lang="en-GB" sz="1100" dirty="0"/>
          </a:p>
          <a:p>
            <a:r>
              <a:rPr lang="en-GB" sz="1100" b="1" dirty="0"/>
              <a:t> </a:t>
            </a:r>
            <a:r>
              <a:rPr lang="en-GB" sz="1100" i="1" dirty="0"/>
              <a:t>Shadow Forest</a:t>
            </a:r>
            <a:r>
              <a:rPr lang="en-GB" sz="1100" dirty="0"/>
              <a:t> by Matt Haig is a children’s fantasy adventure that blends mystery, folklore, and humour. It follows a boy named Samuel Blink, who finds himself living in Norway near a strange and forbidden forest. The forest is full of secrets, myths, and dangers, and Samuel is drawn into an adventure that challenges his courage and changes the way he sees the world.</a:t>
            </a:r>
          </a:p>
          <a:p>
            <a:r>
              <a:rPr lang="en-GB" sz="1100" b="1" dirty="0"/>
              <a:t> </a:t>
            </a:r>
            <a:endParaRPr lang="en-GB" sz="1100" dirty="0"/>
          </a:p>
          <a:p>
            <a:r>
              <a:rPr lang="en-GB" sz="1100" b="1" dirty="0"/>
              <a:t>Reading sessions</a:t>
            </a:r>
            <a:r>
              <a:rPr lang="en-GB" sz="1100" dirty="0"/>
              <a:t> will focus on this book alongside a range of other fiction, non-fiction texts and poetry.</a:t>
            </a:r>
          </a:p>
          <a:p>
            <a:r>
              <a:rPr lang="en-GB" sz="1100" b="1" dirty="0"/>
              <a:t> </a:t>
            </a:r>
            <a:endParaRPr lang="en-GB" sz="1100" dirty="0"/>
          </a:p>
          <a:p>
            <a:r>
              <a:rPr lang="en-GB" sz="1100" b="1" dirty="0"/>
              <a:t>Key Writing focuses to be covered this half term:</a:t>
            </a:r>
            <a:endParaRPr lang="en-GB" sz="1100" dirty="0"/>
          </a:p>
          <a:p>
            <a:pPr lvl="0"/>
            <a:r>
              <a:rPr lang="en-GB" sz="1100" dirty="0"/>
              <a:t>Diary Entry </a:t>
            </a:r>
          </a:p>
          <a:p>
            <a:pPr lvl="0"/>
            <a:r>
              <a:rPr lang="en-GB" sz="1100" dirty="0"/>
              <a:t>Letter</a:t>
            </a:r>
          </a:p>
          <a:p>
            <a:r>
              <a:rPr lang="en-GB" sz="1100" dirty="0"/>
              <a:t> </a:t>
            </a:r>
          </a:p>
          <a:p>
            <a:r>
              <a:rPr lang="en-GB" sz="1100" b="1" dirty="0"/>
              <a:t>Spelling, punctuation and grammar (</a:t>
            </a:r>
            <a:r>
              <a:rPr lang="en-GB" sz="1100" b="1" dirty="0" err="1"/>
              <a:t>SPaG</a:t>
            </a:r>
            <a:r>
              <a:rPr lang="en-GB" sz="1100" b="1" dirty="0"/>
              <a:t>) skills covered this half term:</a:t>
            </a:r>
            <a:endParaRPr lang="en-GB" sz="1100" dirty="0"/>
          </a:p>
          <a:p>
            <a:pPr lvl="0"/>
            <a:r>
              <a:rPr lang="en-GB" sz="1100" dirty="0"/>
              <a:t>Hyphens to avoid ambiguity</a:t>
            </a:r>
          </a:p>
          <a:p>
            <a:pPr lvl="0"/>
            <a:r>
              <a:rPr lang="en-GB" sz="1100" dirty="0"/>
              <a:t>Parenthesis (commas, brackets, dashes) </a:t>
            </a:r>
          </a:p>
          <a:p>
            <a:pPr lvl="0"/>
            <a:r>
              <a:rPr lang="en-GB" sz="1100" dirty="0"/>
              <a:t>Writing about settings and atmosphere</a:t>
            </a:r>
          </a:p>
          <a:p>
            <a:pPr lvl="0"/>
            <a:r>
              <a:rPr lang="en-GB" sz="1100" dirty="0"/>
              <a:t>Subjunctive form </a:t>
            </a:r>
          </a:p>
          <a:p>
            <a:pPr lvl="0"/>
            <a:r>
              <a:rPr lang="en-GB" sz="1100" dirty="0"/>
              <a:t>Expanded noun phrases</a:t>
            </a:r>
          </a:p>
          <a:p>
            <a:pPr lvl="0"/>
            <a:r>
              <a:rPr lang="en-GB" sz="1100" dirty="0"/>
              <a:t>Cohesive writing</a:t>
            </a:r>
          </a:p>
          <a:p>
            <a:pPr lvl="0"/>
            <a:r>
              <a:rPr lang="en-GB" sz="1100" dirty="0"/>
              <a:t>Selecting appropriate grammar and vocabulary  </a:t>
            </a:r>
          </a:p>
          <a:p>
            <a:endParaRPr lang="en-GB" sz="1100" dirty="0"/>
          </a:p>
        </p:txBody>
      </p:sp>
      <p:pic>
        <p:nvPicPr>
          <p:cNvPr id="25" name="Picture 24" descr="Shadow Forest">
            <a:extLst>
              <a:ext uri="{FF2B5EF4-FFF2-40B4-BE49-F238E27FC236}">
                <a16:creationId xmlns:a16="http://schemas.microsoft.com/office/drawing/2014/main" id="{9B2435C7-075C-5AF4-D538-F445840265A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53692" y="129215"/>
            <a:ext cx="561497" cy="86096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a:extLst>
            <a:ext uri="{FF2B5EF4-FFF2-40B4-BE49-F238E27FC236}">
              <a16:creationId xmlns:a16="http://schemas.microsoft.com/office/drawing/2014/main" id="{DD99AA9D-A2A6-AA4E-2B7C-1CDDCCA8038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EEE22050-F75A-8895-F587-01AF2C909831}"/>
              </a:ext>
            </a:extLst>
          </p:cNvPr>
          <p:cNvSpPr/>
          <p:nvPr/>
        </p:nvSpPr>
        <p:spPr>
          <a:xfrm>
            <a:off x="182880" y="91440"/>
            <a:ext cx="11704320" cy="457200"/>
          </a:xfrm>
          <a:prstGeom prst="rect">
            <a:avLst/>
          </a:prstGeom>
          <a:noFill/>
          <a:ln/>
        </p:spPr>
        <p:txBody>
          <a:bodyPr wrap="square" rtlCol="0" anchor="ctr"/>
          <a:lstStyle/>
          <a:p>
            <a:pPr marL="0" indent="0" algn="ctr">
              <a:buNone/>
            </a:pPr>
            <a:r>
              <a:rPr lang="en-US" sz="2400" b="1" dirty="0">
                <a:solidFill>
                  <a:srgbClr val="0066CC"/>
                </a:solidFill>
              </a:rPr>
              <a:t>YEAR 5 • AUTUMN TERM 2026/2027</a:t>
            </a:r>
            <a:endParaRPr lang="en-US" sz="2400" dirty="0"/>
          </a:p>
        </p:txBody>
      </p:sp>
      <p:sp>
        <p:nvSpPr>
          <p:cNvPr id="7" name="Shape 5">
            <a:extLst>
              <a:ext uri="{FF2B5EF4-FFF2-40B4-BE49-F238E27FC236}">
                <a16:creationId xmlns:a16="http://schemas.microsoft.com/office/drawing/2014/main" id="{BF3018BC-11A6-D289-3403-9C9BEB350713}"/>
              </a:ext>
            </a:extLst>
          </p:cNvPr>
          <p:cNvSpPr/>
          <p:nvPr/>
        </p:nvSpPr>
        <p:spPr>
          <a:xfrm>
            <a:off x="4206240" y="1005839"/>
            <a:ext cx="3749040" cy="4335282"/>
          </a:xfrm>
          <a:prstGeom prst="roundRect">
            <a:avLst/>
          </a:prstGeom>
          <a:solidFill>
            <a:srgbClr val="F4CCCC"/>
          </a:solidFill>
          <a:ln w="12700">
            <a:solidFill>
              <a:srgbClr val="FFFFFF"/>
            </a:solidFill>
            <a:prstDash val="solid"/>
          </a:ln>
        </p:spPr>
        <p:txBody>
          <a:bodyPr/>
          <a:lstStyle/>
          <a:p>
            <a:endParaRPr lang="en-GB"/>
          </a:p>
        </p:txBody>
      </p:sp>
      <p:sp>
        <p:nvSpPr>
          <p:cNvPr id="8" name="Text 6">
            <a:extLst>
              <a:ext uri="{FF2B5EF4-FFF2-40B4-BE49-F238E27FC236}">
                <a16:creationId xmlns:a16="http://schemas.microsoft.com/office/drawing/2014/main" id="{4DDF141F-0FA4-A0B3-5CAA-A82957033C0A}"/>
              </a:ext>
            </a:extLst>
          </p:cNvPr>
          <p:cNvSpPr/>
          <p:nvPr/>
        </p:nvSpPr>
        <p:spPr>
          <a:xfrm>
            <a:off x="4351020" y="1204805"/>
            <a:ext cx="3657600" cy="182880"/>
          </a:xfrm>
          <a:prstGeom prst="rect">
            <a:avLst/>
          </a:prstGeom>
          <a:noFill/>
          <a:ln/>
        </p:spPr>
        <p:txBody>
          <a:bodyPr wrap="square" rtlCol="0" anchor="ctr"/>
          <a:lstStyle/>
          <a:p>
            <a:pPr marL="0" indent="0">
              <a:buNone/>
            </a:pPr>
            <a:r>
              <a:rPr lang="en-US" sz="1400" b="1" dirty="0">
                <a:solidFill>
                  <a:srgbClr val="000000"/>
                </a:solidFill>
              </a:rPr>
              <a:t>SCIENCE</a:t>
            </a:r>
            <a:endParaRPr lang="en-US" sz="1400" dirty="0"/>
          </a:p>
        </p:txBody>
      </p:sp>
      <p:sp>
        <p:nvSpPr>
          <p:cNvPr id="9" name="Text 7">
            <a:extLst>
              <a:ext uri="{FF2B5EF4-FFF2-40B4-BE49-F238E27FC236}">
                <a16:creationId xmlns:a16="http://schemas.microsoft.com/office/drawing/2014/main" id="{086F8238-9CAE-7FE7-23FC-C510D5DCE5D1}"/>
              </a:ext>
            </a:extLst>
          </p:cNvPr>
          <p:cNvSpPr/>
          <p:nvPr/>
        </p:nvSpPr>
        <p:spPr>
          <a:xfrm>
            <a:off x="4297680" y="2540323"/>
            <a:ext cx="3657600" cy="457200"/>
          </a:xfrm>
          <a:prstGeom prst="rect">
            <a:avLst/>
          </a:prstGeom>
          <a:noFill/>
          <a:ln/>
        </p:spPr>
        <p:txBody>
          <a:bodyPr wrap="square" rtlCol="0" anchor="ctr"/>
          <a:lstStyle/>
          <a:p>
            <a:pPr fontAlgn="t"/>
            <a:r>
              <a:rPr lang="en-GB" sz="1100" dirty="0"/>
              <a:t>In this unit, children will explore how humans, animals, and plants grow, develop, and survive. They will learn that humans, like all animals, begin life as babies and grow into adults, and investigate how nutrients and exercise affect health at different life stages. Pupils will compare the life cycles of a variety of animals, exploring the different strategies they use to survive and reproduce. They will also study how plants reproduce and how seeds are dispersed in different ways. Finally, pupils will reflect on how scientific discoveries—such as medicines, vaccines, and improved hygiene—have influenced human life expectancy over time.</a:t>
            </a:r>
          </a:p>
          <a:p>
            <a:pPr fontAlgn="t"/>
            <a:r>
              <a:rPr lang="en-GB" sz="1100" dirty="0"/>
              <a:t>By the end of the unit, children will understand the importance of health for growth, recognise patterns across animal and plant life cycles, and appreciate the role of science in improving survival and quality of life.</a:t>
            </a:r>
          </a:p>
        </p:txBody>
      </p:sp>
      <p:sp>
        <p:nvSpPr>
          <p:cNvPr id="10" name="Shape 8">
            <a:extLst>
              <a:ext uri="{FF2B5EF4-FFF2-40B4-BE49-F238E27FC236}">
                <a16:creationId xmlns:a16="http://schemas.microsoft.com/office/drawing/2014/main" id="{4EBC5EE8-3BD8-FA4F-40A8-8C730F6FEDBF}"/>
              </a:ext>
            </a:extLst>
          </p:cNvPr>
          <p:cNvSpPr/>
          <p:nvPr/>
        </p:nvSpPr>
        <p:spPr>
          <a:xfrm>
            <a:off x="8138160" y="1005839"/>
            <a:ext cx="3749040" cy="2238231"/>
          </a:xfrm>
          <a:prstGeom prst="roundRect">
            <a:avLst/>
          </a:prstGeom>
          <a:solidFill>
            <a:srgbClr val="CFE2F3"/>
          </a:solidFill>
          <a:ln w="12700">
            <a:solidFill>
              <a:srgbClr val="FFFFFF"/>
            </a:solidFill>
            <a:prstDash val="solid"/>
          </a:ln>
        </p:spPr>
        <p:txBody>
          <a:bodyPr/>
          <a:lstStyle/>
          <a:p>
            <a:endParaRPr lang="en-GB"/>
          </a:p>
        </p:txBody>
      </p:sp>
      <p:sp>
        <p:nvSpPr>
          <p:cNvPr id="11" name="Text 9">
            <a:extLst>
              <a:ext uri="{FF2B5EF4-FFF2-40B4-BE49-F238E27FC236}">
                <a16:creationId xmlns:a16="http://schemas.microsoft.com/office/drawing/2014/main" id="{A5345C94-54EF-812B-6BD7-E3E1669C801F}"/>
              </a:ext>
            </a:extLst>
          </p:cNvPr>
          <p:cNvSpPr/>
          <p:nvPr/>
        </p:nvSpPr>
        <p:spPr>
          <a:xfrm>
            <a:off x="8191500" y="1147060"/>
            <a:ext cx="3657600" cy="182880"/>
          </a:xfrm>
          <a:prstGeom prst="rect">
            <a:avLst/>
          </a:prstGeom>
          <a:noFill/>
          <a:ln/>
        </p:spPr>
        <p:txBody>
          <a:bodyPr wrap="square" rtlCol="0" anchor="ctr"/>
          <a:lstStyle/>
          <a:p>
            <a:pPr marL="0" indent="0">
              <a:buNone/>
            </a:pPr>
            <a:r>
              <a:rPr lang="en-US" sz="1400" b="1" dirty="0">
                <a:solidFill>
                  <a:srgbClr val="000000"/>
                </a:solidFill>
              </a:rPr>
              <a:t>LANGUAGE</a:t>
            </a:r>
            <a:endParaRPr lang="en-US" sz="1400" dirty="0"/>
          </a:p>
        </p:txBody>
      </p:sp>
      <p:sp>
        <p:nvSpPr>
          <p:cNvPr id="12" name="Text 10">
            <a:extLst>
              <a:ext uri="{FF2B5EF4-FFF2-40B4-BE49-F238E27FC236}">
                <a16:creationId xmlns:a16="http://schemas.microsoft.com/office/drawing/2014/main" id="{00E50388-3621-C46C-54A6-E45E5A0A4666}"/>
              </a:ext>
            </a:extLst>
          </p:cNvPr>
          <p:cNvSpPr/>
          <p:nvPr/>
        </p:nvSpPr>
        <p:spPr>
          <a:xfrm>
            <a:off x="8214360" y="2025538"/>
            <a:ext cx="3657600" cy="457200"/>
          </a:xfrm>
          <a:prstGeom prst="rect">
            <a:avLst/>
          </a:prstGeom>
          <a:noFill/>
          <a:ln/>
        </p:spPr>
        <p:txBody>
          <a:bodyPr wrap="square" rtlCol="0" anchor="ctr"/>
          <a:lstStyle/>
          <a:p>
            <a:r>
              <a:rPr lang="en-GB" sz="1100" b="1" dirty="0"/>
              <a:t>Primary French Experience</a:t>
            </a:r>
            <a:endParaRPr lang="en-GB" sz="1100" dirty="0"/>
          </a:p>
          <a:p>
            <a:r>
              <a:rPr lang="en-GB" sz="1100" dirty="0"/>
              <a:t>The Primary French Experience is a 6-week immersive programme, delivered by the Lead French Teacher with the year 5 class teacher(s) supporting. The children will take part in this bespoke, interactive scheme of learning 3 days a week (1 hour per day) and will be exploring the Year 5 curriculum topic of ‘school life and healthy living’. Pupils will be applying their French learning in speaking, listening, reading, and writing with French language assistants as well as with their teachers and peers. </a:t>
            </a:r>
          </a:p>
        </p:txBody>
      </p:sp>
      <p:sp>
        <p:nvSpPr>
          <p:cNvPr id="16" name="Shape 14">
            <a:extLst>
              <a:ext uri="{FF2B5EF4-FFF2-40B4-BE49-F238E27FC236}">
                <a16:creationId xmlns:a16="http://schemas.microsoft.com/office/drawing/2014/main" id="{EC2A800C-36BF-2525-518F-E76C5CE344BA}"/>
              </a:ext>
            </a:extLst>
          </p:cNvPr>
          <p:cNvSpPr/>
          <p:nvPr/>
        </p:nvSpPr>
        <p:spPr>
          <a:xfrm>
            <a:off x="8168640" y="3429000"/>
            <a:ext cx="3749040" cy="1912121"/>
          </a:xfrm>
          <a:prstGeom prst="roundRect">
            <a:avLst/>
          </a:prstGeom>
          <a:solidFill>
            <a:srgbClr val="FCE5CD"/>
          </a:solidFill>
          <a:ln w="12700">
            <a:solidFill>
              <a:srgbClr val="FFFFFF"/>
            </a:solidFill>
            <a:prstDash val="solid"/>
          </a:ln>
        </p:spPr>
        <p:txBody>
          <a:bodyPr/>
          <a:lstStyle/>
          <a:p>
            <a:endParaRPr lang="en-GB"/>
          </a:p>
        </p:txBody>
      </p:sp>
      <p:sp>
        <p:nvSpPr>
          <p:cNvPr id="17" name="Text 15">
            <a:extLst>
              <a:ext uri="{FF2B5EF4-FFF2-40B4-BE49-F238E27FC236}">
                <a16:creationId xmlns:a16="http://schemas.microsoft.com/office/drawing/2014/main" id="{95AE854B-DB1D-5170-8AD5-86E49BEA1848}"/>
              </a:ext>
            </a:extLst>
          </p:cNvPr>
          <p:cNvSpPr/>
          <p:nvPr/>
        </p:nvSpPr>
        <p:spPr>
          <a:xfrm>
            <a:off x="8214360" y="3609829"/>
            <a:ext cx="3657600" cy="182880"/>
          </a:xfrm>
          <a:prstGeom prst="rect">
            <a:avLst/>
          </a:prstGeom>
          <a:noFill/>
          <a:ln/>
        </p:spPr>
        <p:txBody>
          <a:bodyPr wrap="square" rtlCol="0" anchor="ctr"/>
          <a:lstStyle/>
          <a:p>
            <a:pPr marL="0" indent="0">
              <a:buNone/>
            </a:pPr>
            <a:r>
              <a:rPr lang="en-US" sz="1400" b="1" dirty="0">
                <a:solidFill>
                  <a:srgbClr val="000000"/>
                </a:solidFill>
              </a:rPr>
              <a:t>ART &amp; D.T</a:t>
            </a:r>
            <a:endParaRPr lang="en-US" sz="1400" dirty="0"/>
          </a:p>
        </p:txBody>
      </p:sp>
      <p:sp>
        <p:nvSpPr>
          <p:cNvPr id="18" name="Text 16">
            <a:extLst>
              <a:ext uri="{FF2B5EF4-FFF2-40B4-BE49-F238E27FC236}">
                <a16:creationId xmlns:a16="http://schemas.microsoft.com/office/drawing/2014/main" id="{5B7E1BED-4B5F-85C0-0F74-BD0EC80DEE65}"/>
              </a:ext>
            </a:extLst>
          </p:cNvPr>
          <p:cNvSpPr/>
          <p:nvPr/>
        </p:nvSpPr>
        <p:spPr>
          <a:xfrm>
            <a:off x="8260080" y="4109715"/>
            <a:ext cx="3657600" cy="457200"/>
          </a:xfrm>
          <a:prstGeom prst="rect">
            <a:avLst/>
          </a:prstGeom>
          <a:noFill/>
          <a:ln/>
        </p:spPr>
        <p:txBody>
          <a:bodyPr wrap="square" rtlCol="0" anchor="ctr"/>
          <a:lstStyle/>
          <a:p>
            <a:r>
              <a:rPr lang="en-GB" sz="1100" dirty="0"/>
              <a:t>In this unit, children will study the work of Hans Holbein the Younger, a famous German artist of the Tudor period who became the official court painter to King Henry VIII. Holbein is best known for his detailed and realistic portraits, which helped shape the image of Henry VIII that we still recognise today.</a:t>
            </a:r>
          </a:p>
        </p:txBody>
      </p:sp>
      <p:sp>
        <p:nvSpPr>
          <p:cNvPr id="31" name="Shape 29">
            <a:extLst>
              <a:ext uri="{FF2B5EF4-FFF2-40B4-BE49-F238E27FC236}">
                <a16:creationId xmlns:a16="http://schemas.microsoft.com/office/drawing/2014/main" id="{1728B9A7-C091-C196-6A2C-B140CCA5D6CC}"/>
              </a:ext>
            </a:extLst>
          </p:cNvPr>
          <p:cNvSpPr/>
          <p:nvPr/>
        </p:nvSpPr>
        <p:spPr>
          <a:xfrm>
            <a:off x="274320" y="1005839"/>
            <a:ext cx="3749040" cy="4335282"/>
          </a:xfrm>
          <a:prstGeom prst="roundRect">
            <a:avLst/>
          </a:prstGeom>
          <a:solidFill>
            <a:srgbClr val="D9EAD3"/>
          </a:solidFill>
          <a:ln w="12700">
            <a:solidFill>
              <a:srgbClr val="FFFFFF"/>
            </a:solidFill>
            <a:prstDash val="solid"/>
          </a:ln>
        </p:spPr>
        <p:txBody>
          <a:bodyPr/>
          <a:lstStyle/>
          <a:p>
            <a:endParaRPr lang="en-GB"/>
          </a:p>
        </p:txBody>
      </p:sp>
      <p:sp>
        <p:nvSpPr>
          <p:cNvPr id="32" name="Text 30">
            <a:extLst>
              <a:ext uri="{FF2B5EF4-FFF2-40B4-BE49-F238E27FC236}">
                <a16:creationId xmlns:a16="http://schemas.microsoft.com/office/drawing/2014/main" id="{27E4DFB6-2150-8467-869E-1D5A171EAA70}"/>
              </a:ext>
            </a:extLst>
          </p:cNvPr>
          <p:cNvSpPr/>
          <p:nvPr/>
        </p:nvSpPr>
        <p:spPr>
          <a:xfrm>
            <a:off x="472440" y="1323486"/>
            <a:ext cx="3657600" cy="182880"/>
          </a:xfrm>
          <a:prstGeom prst="rect">
            <a:avLst/>
          </a:prstGeom>
          <a:noFill/>
          <a:ln/>
        </p:spPr>
        <p:txBody>
          <a:bodyPr wrap="square" rtlCol="0" anchor="ctr"/>
          <a:lstStyle/>
          <a:p>
            <a:pPr marL="0" indent="0">
              <a:buNone/>
            </a:pPr>
            <a:r>
              <a:rPr lang="en-US" sz="1400" b="1" dirty="0">
                <a:solidFill>
                  <a:srgbClr val="000000"/>
                </a:solidFill>
              </a:rPr>
              <a:t>RE</a:t>
            </a:r>
            <a:endParaRPr lang="en-US" sz="1400" dirty="0"/>
          </a:p>
        </p:txBody>
      </p:sp>
      <p:sp>
        <p:nvSpPr>
          <p:cNvPr id="13" name="Text 7">
            <a:extLst>
              <a:ext uri="{FF2B5EF4-FFF2-40B4-BE49-F238E27FC236}">
                <a16:creationId xmlns:a16="http://schemas.microsoft.com/office/drawing/2014/main" id="{8F7C9C85-E6A0-8DAA-203C-E7CCD7F4ED21}"/>
              </a:ext>
            </a:extLst>
          </p:cNvPr>
          <p:cNvSpPr/>
          <p:nvPr/>
        </p:nvSpPr>
        <p:spPr>
          <a:xfrm>
            <a:off x="457200" y="2806128"/>
            <a:ext cx="3657600" cy="457200"/>
          </a:xfrm>
          <a:prstGeom prst="rect">
            <a:avLst/>
          </a:prstGeom>
          <a:noFill/>
          <a:ln/>
        </p:spPr>
        <p:txBody>
          <a:bodyPr wrap="square" rtlCol="0" anchor="ctr"/>
          <a:lstStyle/>
          <a:p>
            <a:r>
              <a:rPr lang="en-GB" sz="1100" b="1" dirty="0"/>
              <a:t>Religion focus: Christianity </a:t>
            </a:r>
            <a:endParaRPr lang="en-GB" sz="1100" dirty="0"/>
          </a:p>
          <a:p>
            <a:r>
              <a:rPr lang="en-GB" sz="1100" b="1" dirty="0"/>
              <a:t>Key Question: Christians and how to live: What does it mean for Christians to believe that God is holy and loving?</a:t>
            </a:r>
            <a:endParaRPr lang="en-GB" sz="1100" dirty="0"/>
          </a:p>
          <a:p>
            <a:r>
              <a:rPr lang="en-GB" sz="1100" b="1" dirty="0"/>
              <a:t>Make sense of belief:</a:t>
            </a:r>
            <a:endParaRPr lang="en-GB" sz="1100" dirty="0"/>
          </a:p>
          <a:p>
            <a:r>
              <a:rPr lang="en-GB" sz="1100" dirty="0"/>
              <a:t>• Identify some different types of biblical texts, using technical terms accurately</a:t>
            </a:r>
          </a:p>
          <a:p>
            <a:r>
              <a:rPr lang="en-GB" sz="1100" dirty="0"/>
              <a:t>• Explain connections between biblical texts and Christian ideas of God, using theological terms</a:t>
            </a:r>
          </a:p>
          <a:p>
            <a:r>
              <a:rPr lang="en-GB" sz="1100" b="1" dirty="0"/>
              <a:t>Understand the impact:</a:t>
            </a:r>
            <a:endParaRPr lang="en-GB" sz="1100" dirty="0"/>
          </a:p>
          <a:p>
            <a:r>
              <a:rPr lang="en-GB" sz="1100" dirty="0"/>
              <a:t>• Make clear connections between Bible texts studied and what Christians believe about God; for example, through how cathedrals are designed</a:t>
            </a:r>
          </a:p>
          <a:p>
            <a:r>
              <a:rPr lang="en-GB" sz="1100" dirty="0"/>
              <a:t>• Show how Christians put their beliefs into practice in worship</a:t>
            </a:r>
          </a:p>
          <a:p>
            <a:r>
              <a:rPr lang="en-GB" sz="1100" b="1" dirty="0"/>
              <a:t>Make connections:</a:t>
            </a:r>
            <a:endParaRPr lang="en-GB" sz="1100" dirty="0"/>
          </a:p>
          <a:p>
            <a:r>
              <a:rPr lang="en-GB" sz="1100" dirty="0"/>
              <a:t>• Weigh up how biblical ideas and teachings about God as holy and loving might make a difference in the world today, developing insights of their own.</a:t>
            </a:r>
          </a:p>
        </p:txBody>
      </p:sp>
    </p:spTree>
    <p:extLst>
      <p:ext uri="{BB962C8B-B14F-4D97-AF65-F5344CB8AC3E}">
        <p14:creationId xmlns:p14="http://schemas.microsoft.com/office/powerpoint/2010/main" val="1838613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a:extLst>
            <a:ext uri="{FF2B5EF4-FFF2-40B4-BE49-F238E27FC236}">
              <a16:creationId xmlns:a16="http://schemas.microsoft.com/office/drawing/2014/main" id="{C515F20C-4F02-5668-01EB-B55D7F68B45A}"/>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DD9CA543-BB0A-0796-5B20-D6C6B4718B99}"/>
              </a:ext>
            </a:extLst>
          </p:cNvPr>
          <p:cNvSpPr/>
          <p:nvPr/>
        </p:nvSpPr>
        <p:spPr>
          <a:xfrm>
            <a:off x="182880" y="91440"/>
            <a:ext cx="11704320" cy="457200"/>
          </a:xfrm>
          <a:prstGeom prst="rect">
            <a:avLst/>
          </a:prstGeom>
          <a:noFill/>
          <a:ln/>
        </p:spPr>
        <p:txBody>
          <a:bodyPr wrap="square" rtlCol="0" anchor="ctr"/>
          <a:lstStyle/>
          <a:p>
            <a:pPr marL="0" indent="0" algn="ctr">
              <a:buNone/>
            </a:pPr>
            <a:r>
              <a:rPr lang="en-US" sz="2400" b="1" dirty="0">
                <a:solidFill>
                  <a:srgbClr val="0066CC"/>
                </a:solidFill>
              </a:rPr>
              <a:t>YEAR 5 • AUTUMN TERM 2026/2027</a:t>
            </a:r>
            <a:endParaRPr lang="en-US" sz="2400" dirty="0"/>
          </a:p>
        </p:txBody>
      </p:sp>
      <p:sp>
        <p:nvSpPr>
          <p:cNvPr id="4" name="Shape 2">
            <a:extLst>
              <a:ext uri="{FF2B5EF4-FFF2-40B4-BE49-F238E27FC236}">
                <a16:creationId xmlns:a16="http://schemas.microsoft.com/office/drawing/2014/main" id="{6B267330-F874-CA57-30D8-727F5198587F}"/>
              </a:ext>
            </a:extLst>
          </p:cNvPr>
          <p:cNvSpPr/>
          <p:nvPr/>
        </p:nvSpPr>
        <p:spPr>
          <a:xfrm>
            <a:off x="274320" y="1048568"/>
            <a:ext cx="3749040" cy="1932376"/>
          </a:xfrm>
          <a:prstGeom prst="roundRect">
            <a:avLst/>
          </a:prstGeom>
          <a:solidFill>
            <a:srgbClr val="FFD966"/>
          </a:solidFill>
          <a:ln w="12700">
            <a:solidFill>
              <a:srgbClr val="FFFFFF"/>
            </a:solidFill>
            <a:prstDash val="solid"/>
          </a:ln>
        </p:spPr>
        <p:txBody>
          <a:bodyPr/>
          <a:lstStyle/>
          <a:p>
            <a:endParaRPr lang="en-GB"/>
          </a:p>
        </p:txBody>
      </p:sp>
      <p:sp>
        <p:nvSpPr>
          <p:cNvPr id="5" name="Text 3">
            <a:extLst>
              <a:ext uri="{FF2B5EF4-FFF2-40B4-BE49-F238E27FC236}">
                <a16:creationId xmlns:a16="http://schemas.microsoft.com/office/drawing/2014/main" id="{016218C0-D1D2-0C07-A456-BB365608E548}"/>
              </a:ext>
            </a:extLst>
          </p:cNvPr>
          <p:cNvSpPr/>
          <p:nvPr/>
        </p:nvSpPr>
        <p:spPr>
          <a:xfrm>
            <a:off x="320040" y="1189147"/>
            <a:ext cx="3657600" cy="182880"/>
          </a:xfrm>
          <a:prstGeom prst="rect">
            <a:avLst/>
          </a:prstGeom>
          <a:noFill/>
          <a:ln/>
        </p:spPr>
        <p:txBody>
          <a:bodyPr wrap="square" rtlCol="0" anchor="ctr"/>
          <a:lstStyle/>
          <a:p>
            <a:pPr marL="0" indent="0">
              <a:buNone/>
            </a:pPr>
            <a:r>
              <a:rPr lang="en-US" sz="1400" b="1" dirty="0">
                <a:solidFill>
                  <a:srgbClr val="000000"/>
                </a:solidFill>
              </a:rPr>
              <a:t>PE</a:t>
            </a:r>
            <a:endParaRPr lang="en-US" sz="1400" dirty="0"/>
          </a:p>
        </p:txBody>
      </p:sp>
      <p:sp>
        <p:nvSpPr>
          <p:cNvPr id="6" name="Text 4">
            <a:extLst>
              <a:ext uri="{FF2B5EF4-FFF2-40B4-BE49-F238E27FC236}">
                <a16:creationId xmlns:a16="http://schemas.microsoft.com/office/drawing/2014/main" id="{6D1AB455-E7FF-A477-4F3E-3BA2B5D9C609}"/>
              </a:ext>
            </a:extLst>
          </p:cNvPr>
          <p:cNvSpPr/>
          <p:nvPr/>
        </p:nvSpPr>
        <p:spPr>
          <a:xfrm>
            <a:off x="342900" y="1595116"/>
            <a:ext cx="3657600" cy="457200"/>
          </a:xfrm>
          <a:prstGeom prst="rect">
            <a:avLst/>
          </a:prstGeom>
          <a:noFill/>
          <a:ln/>
        </p:spPr>
        <p:txBody>
          <a:bodyPr wrap="square" rtlCol="0" anchor="ctr"/>
          <a:lstStyle/>
          <a:p>
            <a:r>
              <a:rPr lang="en-GB" sz="1100" dirty="0"/>
              <a:t>This half term the children will be focused applying their skills and understandings to small sided games of football and tag ball. The children will also be taking part in swimming lessons at Haute Valle School on Thursday.</a:t>
            </a:r>
            <a:endParaRPr lang="en-US" sz="1100" dirty="0"/>
          </a:p>
        </p:txBody>
      </p:sp>
      <p:sp>
        <p:nvSpPr>
          <p:cNvPr id="7" name="Shape 5">
            <a:extLst>
              <a:ext uri="{FF2B5EF4-FFF2-40B4-BE49-F238E27FC236}">
                <a16:creationId xmlns:a16="http://schemas.microsoft.com/office/drawing/2014/main" id="{9FAFE8E4-3E64-EA89-B551-4EAE103EA47E}"/>
              </a:ext>
            </a:extLst>
          </p:cNvPr>
          <p:cNvSpPr/>
          <p:nvPr/>
        </p:nvSpPr>
        <p:spPr>
          <a:xfrm>
            <a:off x="4221480" y="1005839"/>
            <a:ext cx="3749040" cy="4335282"/>
          </a:xfrm>
          <a:prstGeom prst="roundRect">
            <a:avLst/>
          </a:prstGeom>
          <a:solidFill>
            <a:srgbClr val="F4CCCC"/>
          </a:solidFill>
          <a:ln w="12700">
            <a:solidFill>
              <a:srgbClr val="FFFFFF"/>
            </a:solidFill>
            <a:prstDash val="solid"/>
          </a:ln>
        </p:spPr>
        <p:txBody>
          <a:bodyPr/>
          <a:lstStyle/>
          <a:p>
            <a:endParaRPr lang="en-GB"/>
          </a:p>
        </p:txBody>
      </p:sp>
      <p:sp>
        <p:nvSpPr>
          <p:cNvPr id="8" name="Text 6">
            <a:extLst>
              <a:ext uri="{FF2B5EF4-FFF2-40B4-BE49-F238E27FC236}">
                <a16:creationId xmlns:a16="http://schemas.microsoft.com/office/drawing/2014/main" id="{0BEB790F-5017-460E-EA73-E4A8865B6655}"/>
              </a:ext>
            </a:extLst>
          </p:cNvPr>
          <p:cNvSpPr/>
          <p:nvPr/>
        </p:nvSpPr>
        <p:spPr>
          <a:xfrm>
            <a:off x="4331970" y="1297294"/>
            <a:ext cx="3657600" cy="182880"/>
          </a:xfrm>
          <a:prstGeom prst="rect">
            <a:avLst/>
          </a:prstGeom>
          <a:noFill/>
          <a:ln/>
        </p:spPr>
        <p:txBody>
          <a:bodyPr wrap="square" rtlCol="0" anchor="ctr"/>
          <a:lstStyle/>
          <a:p>
            <a:pPr marL="0" indent="0">
              <a:buNone/>
            </a:pPr>
            <a:r>
              <a:rPr lang="en-US" sz="1400" b="1" dirty="0">
                <a:solidFill>
                  <a:srgbClr val="000000"/>
                </a:solidFill>
              </a:rPr>
              <a:t>PSHE</a:t>
            </a:r>
            <a:endParaRPr lang="en-US" sz="1400" dirty="0"/>
          </a:p>
        </p:txBody>
      </p:sp>
      <p:sp>
        <p:nvSpPr>
          <p:cNvPr id="9" name="Text 7">
            <a:extLst>
              <a:ext uri="{FF2B5EF4-FFF2-40B4-BE49-F238E27FC236}">
                <a16:creationId xmlns:a16="http://schemas.microsoft.com/office/drawing/2014/main" id="{1D45DD4F-60B0-C623-C9A3-9370BACB683C}"/>
              </a:ext>
            </a:extLst>
          </p:cNvPr>
          <p:cNvSpPr/>
          <p:nvPr/>
        </p:nvSpPr>
        <p:spPr>
          <a:xfrm>
            <a:off x="4297680" y="2732688"/>
            <a:ext cx="3657600" cy="457200"/>
          </a:xfrm>
          <a:prstGeom prst="rect">
            <a:avLst/>
          </a:prstGeom>
          <a:noFill/>
          <a:ln/>
        </p:spPr>
        <p:txBody>
          <a:bodyPr wrap="square" rtlCol="0" anchor="ctr"/>
          <a:lstStyle/>
          <a:p>
            <a:r>
              <a:rPr lang="en-GB" sz="1100" dirty="0"/>
              <a:t>Our focus for this half term is Family and Friendships: </a:t>
            </a:r>
          </a:p>
          <a:p>
            <a:r>
              <a:rPr lang="en-GB" sz="1100" dirty="0"/>
              <a:t> </a:t>
            </a:r>
          </a:p>
          <a:p>
            <a:r>
              <a:rPr lang="en-GB" sz="1100" dirty="0"/>
              <a:t>In this unit, children learn what makes a healthy and supportive friendship. They explore how to make others feel welcomed and included and understand the effect peer influence can have on people’s feelings and behaviour. The lessons highlight that it is normal for friendships to experience challenges or disagreements, and children practise ways of managing these respectfully. Pupils also learn how to recognise when a friendship feels unsafe, worrying, or uncomfortable, and know when and how to seek support from trusted adults. Overall, this topic helps children to build positive, respectful, and safe relationships while knowing what to do if things go wrong.</a:t>
            </a:r>
          </a:p>
          <a:p>
            <a:endParaRPr lang="en-US" sz="1100" dirty="0"/>
          </a:p>
        </p:txBody>
      </p:sp>
      <p:sp>
        <p:nvSpPr>
          <p:cNvPr id="10" name="Shape 8">
            <a:extLst>
              <a:ext uri="{FF2B5EF4-FFF2-40B4-BE49-F238E27FC236}">
                <a16:creationId xmlns:a16="http://schemas.microsoft.com/office/drawing/2014/main" id="{D0E9409D-4790-2B1C-3C72-0F9F010FA343}"/>
              </a:ext>
            </a:extLst>
          </p:cNvPr>
          <p:cNvSpPr/>
          <p:nvPr/>
        </p:nvSpPr>
        <p:spPr>
          <a:xfrm>
            <a:off x="8138160" y="1005839"/>
            <a:ext cx="3749040" cy="1975105"/>
          </a:xfrm>
          <a:prstGeom prst="roundRect">
            <a:avLst/>
          </a:prstGeom>
          <a:solidFill>
            <a:srgbClr val="CFE2F3"/>
          </a:solidFill>
          <a:ln w="12700">
            <a:solidFill>
              <a:srgbClr val="FFFFFF"/>
            </a:solidFill>
            <a:prstDash val="solid"/>
          </a:ln>
        </p:spPr>
        <p:txBody>
          <a:bodyPr/>
          <a:lstStyle/>
          <a:p>
            <a:endParaRPr lang="en-GB"/>
          </a:p>
        </p:txBody>
      </p:sp>
      <p:sp>
        <p:nvSpPr>
          <p:cNvPr id="11" name="Text 9">
            <a:extLst>
              <a:ext uri="{FF2B5EF4-FFF2-40B4-BE49-F238E27FC236}">
                <a16:creationId xmlns:a16="http://schemas.microsoft.com/office/drawing/2014/main" id="{89A34799-439B-A137-2D23-8E2A25DE148E}"/>
              </a:ext>
            </a:extLst>
          </p:cNvPr>
          <p:cNvSpPr/>
          <p:nvPr/>
        </p:nvSpPr>
        <p:spPr>
          <a:xfrm>
            <a:off x="8191500" y="1147060"/>
            <a:ext cx="3657600" cy="182880"/>
          </a:xfrm>
          <a:prstGeom prst="rect">
            <a:avLst/>
          </a:prstGeom>
          <a:noFill/>
          <a:ln/>
        </p:spPr>
        <p:txBody>
          <a:bodyPr wrap="square" rtlCol="0" anchor="ctr"/>
          <a:lstStyle/>
          <a:p>
            <a:pPr marL="0" indent="0">
              <a:buNone/>
            </a:pPr>
            <a:r>
              <a:rPr lang="en-US" sz="1400" b="1" dirty="0">
                <a:solidFill>
                  <a:srgbClr val="000000"/>
                </a:solidFill>
              </a:rPr>
              <a:t>Music</a:t>
            </a:r>
            <a:endParaRPr lang="en-US" sz="1400" dirty="0"/>
          </a:p>
        </p:txBody>
      </p:sp>
      <p:sp>
        <p:nvSpPr>
          <p:cNvPr id="12" name="Text 10">
            <a:extLst>
              <a:ext uri="{FF2B5EF4-FFF2-40B4-BE49-F238E27FC236}">
                <a16:creationId xmlns:a16="http://schemas.microsoft.com/office/drawing/2014/main" id="{51C9A5E9-B47C-40A2-12B5-54EAB6941A9B}"/>
              </a:ext>
            </a:extLst>
          </p:cNvPr>
          <p:cNvSpPr/>
          <p:nvPr/>
        </p:nvSpPr>
        <p:spPr>
          <a:xfrm>
            <a:off x="8138160" y="1595116"/>
            <a:ext cx="3657600" cy="457200"/>
          </a:xfrm>
          <a:prstGeom prst="rect">
            <a:avLst/>
          </a:prstGeom>
          <a:noFill/>
          <a:ln/>
        </p:spPr>
        <p:txBody>
          <a:bodyPr wrap="square" rtlCol="0" anchor="ctr"/>
          <a:lstStyle/>
          <a:p>
            <a:r>
              <a:rPr lang="en-GB" sz="1100" dirty="0"/>
              <a:t>This half term we shall be using the topic of ‘Rock and Roll’ to develop our musician skills in reading basic notation, learning how to play simple chords and improvising. We shall also begin to learn about harmony and how it enriches music.</a:t>
            </a:r>
            <a:endParaRPr lang="en-US" sz="1100" dirty="0"/>
          </a:p>
        </p:txBody>
      </p:sp>
      <p:sp>
        <p:nvSpPr>
          <p:cNvPr id="31" name="Shape 29">
            <a:extLst>
              <a:ext uri="{FF2B5EF4-FFF2-40B4-BE49-F238E27FC236}">
                <a16:creationId xmlns:a16="http://schemas.microsoft.com/office/drawing/2014/main" id="{2ADF9CFA-7F03-B27C-C12E-69069FA1CFE8}"/>
              </a:ext>
            </a:extLst>
          </p:cNvPr>
          <p:cNvSpPr/>
          <p:nvPr/>
        </p:nvSpPr>
        <p:spPr>
          <a:xfrm>
            <a:off x="274320" y="3228775"/>
            <a:ext cx="3749040" cy="2112346"/>
          </a:xfrm>
          <a:prstGeom prst="roundRect">
            <a:avLst/>
          </a:prstGeom>
          <a:solidFill>
            <a:srgbClr val="D9EAD3"/>
          </a:solidFill>
          <a:ln w="12700">
            <a:solidFill>
              <a:srgbClr val="FFFFFF"/>
            </a:solidFill>
            <a:prstDash val="solid"/>
          </a:ln>
        </p:spPr>
        <p:txBody>
          <a:bodyPr/>
          <a:lstStyle/>
          <a:p>
            <a:endParaRPr lang="en-GB"/>
          </a:p>
        </p:txBody>
      </p:sp>
      <p:sp>
        <p:nvSpPr>
          <p:cNvPr id="32" name="Text 30">
            <a:extLst>
              <a:ext uri="{FF2B5EF4-FFF2-40B4-BE49-F238E27FC236}">
                <a16:creationId xmlns:a16="http://schemas.microsoft.com/office/drawing/2014/main" id="{FF57D4D1-DBAB-ECB0-6B60-519FDAEE3D2D}"/>
              </a:ext>
            </a:extLst>
          </p:cNvPr>
          <p:cNvSpPr/>
          <p:nvPr/>
        </p:nvSpPr>
        <p:spPr>
          <a:xfrm>
            <a:off x="320040" y="3400625"/>
            <a:ext cx="3657600" cy="182880"/>
          </a:xfrm>
          <a:prstGeom prst="rect">
            <a:avLst/>
          </a:prstGeom>
          <a:noFill/>
          <a:ln/>
        </p:spPr>
        <p:txBody>
          <a:bodyPr wrap="square" rtlCol="0" anchor="ctr"/>
          <a:lstStyle/>
          <a:p>
            <a:pPr marL="0" indent="0">
              <a:buNone/>
            </a:pPr>
            <a:r>
              <a:rPr lang="en-US" sz="1400" b="1" dirty="0">
                <a:solidFill>
                  <a:srgbClr val="000000"/>
                </a:solidFill>
              </a:rPr>
              <a:t>COMPUTING</a:t>
            </a:r>
            <a:endParaRPr lang="en-US" sz="1400" dirty="0"/>
          </a:p>
        </p:txBody>
      </p:sp>
      <p:sp>
        <p:nvSpPr>
          <p:cNvPr id="33" name="Text 31">
            <a:extLst>
              <a:ext uri="{FF2B5EF4-FFF2-40B4-BE49-F238E27FC236}">
                <a16:creationId xmlns:a16="http://schemas.microsoft.com/office/drawing/2014/main" id="{63FA09F8-6135-C022-7BCB-8940137CC4B2}"/>
              </a:ext>
            </a:extLst>
          </p:cNvPr>
          <p:cNvSpPr/>
          <p:nvPr/>
        </p:nvSpPr>
        <p:spPr>
          <a:xfrm>
            <a:off x="304800" y="4117876"/>
            <a:ext cx="3657600" cy="457200"/>
          </a:xfrm>
          <a:prstGeom prst="rect">
            <a:avLst/>
          </a:prstGeom>
          <a:noFill/>
          <a:ln/>
        </p:spPr>
        <p:txBody>
          <a:bodyPr wrap="square" rtlCol="0" anchor="ctr"/>
          <a:lstStyle/>
          <a:p>
            <a:r>
              <a:rPr lang="en-GB" sz="1100" dirty="0"/>
              <a:t>In Year 5, children will deepen their understanding of computer systems and how information is transferred between systems and devices. They will explore both small-scale and large-scale systems, explaining the input, output, and process aspects of various real-world systems. They will also learn how search engines work, including how they select and rank results, and compare different search engines.</a:t>
            </a:r>
          </a:p>
        </p:txBody>
      </p:sp>
      <p:sp>
        <p:nvSpPr>
          <p:cNvPr id="37" name="Text 35">
            <a:extLst>
              <a:ext uri="{FF2B5EF4-FFF2-40B4-BE49-F238E27FC236}">
                <a16:creationId xmlns:a16="http://schemas.microsoft.com/office/drawing/2014/main" id="{BEE48A0C-7ED4-0134-DB73-5498A8343361}"/>
              </a:ext>
            </a:extLst>
          </p:cNvPr>
          <p:cNvSpPr/>
          <p:nvPr/>
        </p:nvSpPr>
        <p:spPr>
          <a:xfrm>
            <a:off x="1221345" y="5485973"/>
            <a:ext cx="10058400" cy="365760"/>
          </a:xfrm>
          <a:prstGeom prst="rect">
            <a:avLst/>
          </a:prstGeom>
          <a:noFill/>
          <a:ln/>
        </p:spPr>
        <p:txBody>
          <a:bodyPr wrap="square" rtlCol="0" anchor="ctr"/>
          <a:lstStyle/>
          <a:p>
            <a:pPr marL="0" indent="0" algn="ctr">
              <a:buNone/>
            </a:pPr>
            <a:r>
              <a:rPr lang="en-US" sz="1800" b="1" dirty="0">
                <a:solidFill>
                  <a:srgbClr val="009966"/>
                </a:solidFill>
              </a:rPr>
              <a:t>We can't wait for a fantastic year of learning! 🌟</a:t>
            </a:r>
            <a:endParaRPr lang="en-US" sz="1800" dirty="0"/>
          </a:p>
        </p:txBody>
      </p:sp>
      <p:sp>
        <p:nvSpPr>
          <p:cNvPr id="13" name="Shape 14">
            <a:extLst>
              <a:ext uri="{FF2B5EF4-FFF2-40B4-BE49-F238E27FC236}">
                <a16:creationId xmlns:a16="http://schemas.microsoft.com/office/drawing/2014/main" id="{0DB11D31-EA8C-4B37-93AA-B0A8096943AE}"/>
              </a:ext>
            </a:extLst>
          </p:cNvPr>
          <p:cNvSpPr/>
          <p:nvPr/>
        </p:nvSpPr>
        <p:spPr>
          <a:xfrm>
            <a:off x="8191500" y="3246120"/>
            <a:ext cx="3749040" cy="2055117"/>
          </a:xfrm>
          <a:prstGeom prst="roundRect">
            <a:avLst/>
          </a:prstGeom>
          <a:solidFill>
            <a:srgbClr val="FCE5CD"/>
          </a:solidFill>
          <a:ln w="12700">
            <a:solidFill>
              <a:srgbClr val="FFFFFF"/>
            </a:solidFill>
            <a:prstDash val="solid"/>
          </a:ln>
        </p:spPr>
        <p:txBody>
          <a:bodyPr/>
          <a:lstStyle/>
          <a:p>
            <a:endParaRPr lang="en-GB" dirty="0"/>
          </a:p>
        </p:txBody>
      </p:sp>
      <p:sp>
        <p:nvSpPr>
          <p:cNvPr id="15" name="TextBox 14">
            <a:extLst>
              <a:ext uri="{FF2B5EF4-FFF2-40B4-BE49-F238E27FC236}">
                <a16:creationId xmlns:a16="http://schemas.microsoft.com/office/drawing/2014/main" id="{BDA6BDA8-0367-CB58-3114-6F9C1CD03028}"/>
              </a:ext>
            </a:extLst>
          </p:cNvPr>
          <p:cNvSpPr txBox="1"/>
          <p:nvPr/>
        </p:nvSpPr>
        <p:spPr>
          <a:xfrm>
            <a:off x="8395674" y="3647057"/>
            <a:ext cx="3453426" cy="1615827"/>
          </a:xfrm>
          <a:prstGeom prst="rect">
            <a:avLst/>
          </a:prstGeom>
          <a:noFill/>
        </p:spPr>
        <p:txBody>
          <a:bodyPr wrap="square" rtlCol="0">
            <a:spAutoFit/>
          </a:bodyPr>
          <a:lstStyle/>
          <a:p>
            <a:r>
              <a:rPr lang="en-GB" sz="1100" dirty="0"/>
              <a:t>Our topic this term is ‘Tudor Britain’. The children are learning about the Tudors as it was a period of history that helped to shape the Britain we live in today over 500 years later. The focus in 80% on Henry VIII and Elizabeth focusing on their portraits and what they tell us about them as rulers. The rest looks at how the monarchy is presented in the media today and about general life in Tudor Britain. This term the children will go on a trip to Mont </a:t>
            </a:r>
            <a:r>
              <a:rPr lang="en-GB" sz="1100" dirty="0" err="1"/>
              <a:t>Orgueil</a:t>
            </a:r>
            <a:r>
              <a:rPr lang="en-GB" sz="1100" dirty="0"/>
              <a:t> Castle to explore the Tudor history there. </a:t>
            </a:r>
          </a:p>
        </p:txBody>
      </p:sp>
      <p:sp>
        <p:nvSpPr>
          <p:cNvPr id="17" name="Text 9">
            <a:extLst>
              <a:ext uri="{FF2B5EF4-FFF2-40B4-BE49-F238E27FC236}">
                <a16:creationId xmlns:a16="http://schemas.microsoft.com/office/drawing/2014/main" id="{7E9D4066-A732-A5D0-9576-4B7948914E49}"/>
              </a:ext>
            </a:extLst>
          </p:cNvPr>
          <p:cNvSpPr/>
          <p:nvPr/>
        </p:nvSpPr>
        <p:spPr>
          <a:xfrm>
            <a:off x="8343900" y="3400625"/>
            <a:ext cx="3657600" cy="182880"/>
          </a:xfrm>
          <a:prstGeom prst="rect">
            <a:avLst/>
          </a:prstGeom>
          <a:noFill/>
          <a:ln/>
        </p:spPr>
        <p:txBody>
          <a:bodyPr wrap="square" rtlCol="0" anchor="ctr"/>
          <a:lstStyle/>
          <a:p>
            <a:pPr marL="0" indent="0">
              <a:buNone/>
            </a:pPr>
            <a:r>
              <a:rPr lang="en-US" sz="1400" b="1" dirty="0">
                <a:solidFill>
                  <a:srgbClr val="000000"/>
                </a:solidFill>
              </a:rPr>
              <a:t>HISTORY</a:t>
            </a:r>
            <a:endParaRPr lang="en-US" sz="1400" dirty="0"/>
          </a:p>
        </p:txBody>
      </p:sp>
    </p:spTree>
    <p:extLst>
      <p:ext uri="{BB962C8B-B14F-4D97-AF65-F5344CB8AC3E}">
        <p14:creationId xmlns:p14="http://schemas.microsoft.com/office/powerpoint/2010/main" val="13743161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30</TotalTime>
  <Words>1590</Words>
  <Application>Microsoft Office PowerPoint</Application>
  <PresentationFormat>Widescreen</PresentationFormat>
  <Paragraphs>91</Paragraphs>
  <Slides>3</Slides>
  <Notes>3</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3</vt:i4>
      </vt:variant>
    </vt:vector>
  </HeadingPairs>
  <TitlesOfParts>
    <vt:vector size="5" baseType="lpstr">
      <vt:lpstr>Arial</vt:lpstr>
      <vt:lpstr>Office Theme</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Leah Gabbiadini</dc:creator>
  <cp:lastModifiedBy>Leah Gabbiadini</cp:lastModifiedBy>
  <cp:revision>3</cp:revision>
  <dcterms:created xsi:type="dcterms:W3CDTF">2026-09-14T10:20:45Z</dcterms:created>
  <dcterms:modified xsi:type="dcterms:W3CDTF">2026-09-18T12:43:48Z</dcterms:modified>
</cp:coreProperties>
</file>