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
  </p:notesMasterIdLst>
  <p:sldIdLst>
    <p:sldId id="256" r:id="rId2"/>
    <p:sldId id="257" r:id="rId3"/>
    <p:sldId id="258" r:id="rId4"/>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12" d="100"/>
          <a:sy n="112" d="100"/>
        </p:scale>
        <p:origin x="45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1022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57980-D43A-3F7D-AA94-9597232021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886F87-2D8D-7097-DE0F-DDD63A0F07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1BA8E3-8DE0-7A1A-7815-B5D572B5A4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7A5903-CD10-E92B-38C4-11ECA096DD52}"/>
              </a:ext>
            </a:extLst>
          </p:cNvPr>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2885169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1A8D1-D388-E753-0CDD-DC949C1690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373992-73D5-413A-BE16-5812D6D061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0FA808-279E-6351-839D-B974D8816C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DD0AD9-149F-9528-E30C-6F6805C7DB64}"/>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763022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8E7"/>
        </a:solidFill>
        <a:effectLst/>
      </p:bgPr>
    </p:bg>
    <p:spTree>
      <p:nvGrpSpPr>
        <p:cNvPr id="1" name=""/>
        <p:cNvGrpSpPr/>
        <p:nvPr/>
      </p:nvGrpSpPr>
      <p:grpSpPr>
        <a:xfrm>
          <a:off x="0" y="0"/>
          <a:ext cx="0" cy="0"/>
          <a:chOff x="0" y="0"/>
          <a:chExt cx="0" cy="0"/>
        </a:xfrm>
      </p:grpSpPr>
      <p:sp>
        <p:nvSpPr>
          <p:cNvPr id="2" name="Text 0"/>
          <p:cNvSpPr/>
          <p:nvPr/>
        </p:nvSpPr>
        <p:spPr>
          <a:xfrm>
            <a:off x="182880" y="91440"/>
            <a:ext cx="11704320" cy="457200"/>
          </a:xfrm>
          <a:prstGeom prst="rect">
            <a:avLst/>
          </a:prstGeom>
          <a:noFill/>
          <a:ln/>
        </p:spPr>
        <p:txBody>
          <a:bodyPr wrap="square" rtlCol="0" anchor="ctr"/>
          <a:lstStyle/>
          <a:p>
            <a:pPr marL="0" indent="0" algn="ctr">
              <a:buNone/>
            </a:pPr>
            <a:r>
              <a:rPr lang="en-US" sz="2400" b="1" dirty="0">
                <a:solidFill>
                  <a:srgbClr val="0066CC"/>
                </a:solidFill>
              </a:rPr>
              <a:t>YEAR 3 • AUTUMN TERM 2026/2027</a:t>
            </a:r>
            <a:endParaRPr lang="en-US" sz="2400" dirty="0"/>
          </a:p>
        </p:txBody>
      </p:sp>
      <p:sp>
        <p:nvSpPr>
          <p:cNvPr id="3" name="Text 1"/>
          <p:cNvSpPr/>
          <p:nvPr/>
        </p:nvSpPr>
        <p:spPr>
          <a:xfrm>
            <a:off x="457200" y="640080"/>
            <a:ext cx="10972800" cy="274320"/>
          </a:xfrm>
          <a:prstGeom prst="rect">
            <a:avLst/>
          </a:prstGeom>
          <a:noFill/>
          <a:ln/>
        </p:spPr>
        <p:txBody>
          <a:bodyPr wrap="square" rtlCol="0" anchor="ctr"/>
          <a:lstStyle/>
          <a:p>
            <a:pPr marL="0" indent="0" algn="ctr">
              <a:buNone/>
            </a:pPr>
            <a:r>
              <a:rPr lang="en-US" sz="1200" dirty="0">
                <a:solidFill>
                  <a:srgbClr val="000000"/>
                </a:solidFill>
              </a:rPr>
              <a:t>Welcome to an exciting term of learning, discovery and creativity!</a:t>
            </a:r>
            <a:endParaRPr lang="en-US" sz="1200" dirty="0"/>
          </a:p>
        </p:txBody>
      </p:sp>
      <p:sp>
        <p:nvSpPr>
          <p:cNvPr id="4" name="Shape 2"/>
          <p:cNvSpPr/>
          <p:nvPr/>
        </p:nvSpPr>
        <p:spPr>
          <a:xfrm>
            <a:off x="274320" y="1048568"/>
            <a:ext cx="3749040" cy="5360777"/>
          </a:xfrm>
          <a:prstGeom prst="roundRect">
            <a:avLst/>
          </a:prstGeom>
          <a:solidFill>
            <a:srgbClr val="FFD966"/>
          </a:solidFill>
          <a:ln w="12700">
            <a:solidFill>
              <a:srgbClr val="FFFFFF"/>
            </a:solidFill>
            <a:prstDash val="solid"/>
          </a:ln>
        </p:spPr>
        <p:txBody>
          <a:bodyPr/>
          <a:lstStyle/>
          <a:p>
            <a:endParaRPr lang="en-GB"/>
          </a:p>
        </p:txBody>
      </p:sp>
      <p:sp>
        <p:nvSpPr>
          <p:cNvPr id="6" name="Text 4"/>
          <p:cNvSpPr/>
          <p:nvPr/>
        </p:nvSpPr>
        <p:spPr>
          <a:xfrm>
            <a:off x="320040" y="3412508"/>
            <a:ext cx="3657600" cy="457200"/>
          </a:xfrm>
          <a:prstGeom prst="rect">
            <a:avLst/>
          </a:prstGeom>
          <a:noFill/>
          <a:ln/>
        </p:spPr>
        <p:txBody>
          <a:bodyPr wrap="square" rtlCol="0" anchor="ctr"/>
          <a:lstStyle/>
          <a:p>
            <a:endParaRPr lang="en-GB" sz="1100" dirty="0"/>
          </a:p>
          <a:p>
            <a:endParaRPr lang="en-GB" sz="1100" dirty="0"/>
          </a:p>
          <a:p>
            <a:endParaRPr lang="en-GB" sz="1100" dirty="0"/>
          </a:p>
          <a:p>
            <a:r>
              <a:rPr lang="en-GB" sz="1100" dirty="0"/>
              <a:t>Dear Parents and Carers,</a:t>
            </a:r>
          </a:p>
          <a:p>
            <a:r>
              <a:rPr lang="en-GB" sz="1100" dirty="0"/>
              <a:t>We have lots to look forward to this term. We will be helping the children to work hard to ensure that they achieve their full potential in all areas.</a:t>
            </a:r>
          </a:p>
          <a:p>
            <a:endParaRPr lang="en-GB" sz="1100" dirty="0"/>
          </a:p>
          <a:p>
            <a:r>
              <a:rPr lang="en-GB" sz="1100" dirty="0"/>
              <a:t>Homework will follow the following format:</a:t>
            </a:r>
          </a:p>
          <a:p>
            <a:r>
              <a:rPr lang="en-GB" sz="1100" dirty="0"/>
              <a:t>Your child will receive a worksheet linked to Maths and a worksheet (usually) linked to Writing. These will both be familiar activities, linked to what we are currently learning in class. Homework will be handed out on a Friday and is due in for the following Friday. </a:t>
            </a:r>
          </a:p>
          <a:p>
            <a:r>
              <a:rPr lang="en-GB" sz="1100" dirty="0"/>
              <a:t>We also recommend accessing online learning resources such as: Oxford reading owl, </a:t>
            </a:r>
            <a:r>
              <a:rPr lang="en-GB" sz="1100" dirty="0" err="1"/>
              <a:t>Rollama</a:t>
            </a:r>
            <a:r>
              <a:rPr lang="en-GB" sz="1100" dirty="0"/>
              <a:t> and TTRS. Your child should have their own individual logins for all of these but please ask your class teacher if these need to be sent out again.</a:t>
            </a:r>
          </a:p>
          <a:p>
            <a:endParaRPr lang="en-GB" sz="1100" dirty="0"/>
          </a:p>
          <a:p>
            <a:r>
              <a:rPr lang="en-GB" sz="1100" dirty="0"/>
              <a:t>We will be having a ‘Meet the Teacher’ evening on Wednesday 16</a:t>
            </a:r>
            <a:r>
              <a:rPr lang="en-GB" sz="1100" baseline="30000" dirty="0"/>
              <a:t>th</a:t>
            </a:r>
            <a:r>
              <a:rPr lang="en-GB" sz="1100" dirty="0"/>
              <a:t> September! This is a great opportunity for you to get to know your child’s teacher, ask any questions you may have, and find out more about topics and activities we’ll be covering this year! It is also a chance to look ahead at key events and what’s coming up within the term.</a:t>
            </a:r>
          </a:p>
          <a:p>
            <a:endParaRPr lang="en-GB" sz="1100" dirty="0"/>
          </a:p>
          <a:p>
            <a:r>
              <a:rPr lang="en-GB" sz="1100" dirty="0"/>
              <a:t>Many thanks,</a:t>
            </a:r>
          </a:p>
          <a:p>
            <a:r>
              <a:rPr lang="en-GB" sz="1100" b="1" dirty="0"/>
              <a:t>Miss McCarthy and Miss Grant</a:t>
            </a:r>
            <a:r>
              <a:rPr lang="en-GB" sz="1100" dirty="0"/>
              <a:t> </a:t>
            </a:r>
          </a:p>
          <a:p>
            <a:r>
              <a:rPr lang="en-GB" sz="1100" dirty="0"/>
              <a:t> </a:t>
            </a:r>
          </a:p>
          <a:p>
            <a:endParaRPr lang="en-US" sz="1100" dirty="0"/>
          </a:p>
        </p:txBody>
      </p:sp>
      <p:sp>
        <p:nvSpPr>
          <p:cNvPr id="7" name="Shape 5"/>
          <p:cNvSpPr/>
          <p:nvPr/>
        </p:nvSpPr>
        <p:spPr>
          <a:xfrm>
            <a:off x="4187438" y="1065701"/>
            <a:ext cx="3905001" cy="3418449"/>
          </a:xfrm>
          <a:prstGeom prst="roundRect">
            <a:avLst/>
          </a:prstGeom>
          <a:solidFill>
            <a:srgbClr val="F4CCCC"/>
          </a:solidFill>
          <a:ln w="12700">
            <a:solidFill>
              <a:srgbClr val="FFFFFF"/>
            </a:solidFill>
            <a:prstDash val="solid"/>
          </a:ln>
        </p:spPr>
        <p:txBody>
          <a:bodyPr/>
          <a:lstStyle/>
          <a:p>
            <a:endParaRPr lang="en-GB"/>
          </a:p>
        </p:txBody>
      </p:sp>
      <p:sp>
        <p:nvSpPr>
          <p:cNvPr id="8" name="Text 6"/>
          <p:cNvSpPr/>
          <p:nvPr/>
        </p:nvSpPr>
        <p:spPr>
          <a:xfrm>
            <a:off x="4379720" y="1326307"/>
            <a:ext cx="3657600" cy="182880"/>
          </a:xfrm>
          <a:prstGeom prst="rect">
            <a:avLst/>
          </a:prstGeom>
          <a:noFill/>
          <a:ln/>
        </p:spPr>
        <p:txBody>
          <a:bodyPr wrap="square" rtlCol="0" anchor="ctr"/>
          <a:lstStyle/>
          <a:p>
            <a:pPr marL="0" indent="0">
              <a:buNone/>
            </a:pPr>
            <a:r>
              <a:rPr lang="en-US" sz="1400" b="1" dirty="0">
                <a:solidFill>
                  <a:srgbClr val="000000"/>
                </a:solidFill>
              </a:rPr>
              <a:t>TOPIC</a:t>
            </a:r>
            <a:endParaRPr lang="en-US" sz="1400" dirty="0"/>
          </a:p>
        </p:txBody>
      </p:sp>
      <p:sp>
        <p:nvSpPr>
          <p:cNvPr id="9" name="Text 7"/>
          <p:cNvSpPr/>
          <p:nvPr/>
        </p:nvSpPr>
        <p:spPr>
          <a:xfrm>
            <a:off x="4347245" y="2875594"/>
            <a:ext cx="3657600" cy="457200"/>
          </a:xfrm>
          <a:prstGeom prst="rect">
            <a:avLst/>
          </a:prstGeom>
          <a:noFill/>
          <a:ln/>
        </p:spPr>
        <p:txBody>
          <a:bodyPr wrap="square" rtlCol="0" anchor="ctr"/>
          <a:lstStyle/>
          <a:p>
            <a:r>
              <a:rPr lang="en-GB" sz="1100" dirty="0"/>
              <a:t>This term, our learning will focus on volcanoes, providing children with opportunities to explore the fascinating world beneath our feet. We will learn how volcanoes are formed, why they erupt, and the different types of volcanoes found around the world. We will also investigate famous volcanic eruptions and consider the effects </a:t>
            </a:r>
          </a:p>
          <a:p>
            <a:r>
              <a:rPr lang="en-GB" sz="1100" dirty="0"/>
              <a:t> </a:t>
            </a:r>
          </a:p>
          <a:p>
            <a:r>
              <a:rPr lang="en-GB" sz="1100" dirty="0"/>
              <a:t>volcanoes can have on people, animals and the environment.</a:t>
            </a:r>
          </a:p>
          <a:p>
            <a:r>
              <a:rPr lang="en-GB" sz="1100" dirty="0"/>
              <a:t>Alongside our volcano topic, we will develop our skills across the curriculum through research, discussion, reading, writing, map work, scientific investigations and creative activities. We will encourage children to ask questions, make predictions, share ideas and explain their learning using increasingly accurate scientific vocabulary.</a:t>
            </a:r>
          </a:p>
          <a:p>
            <a:r>
              <a:rPr lang="en-GB" sz="1100" dirty="0"/>
              <a:t> </a:t>
            </a:r>
          </a:p>
          <a:p>
            <a:r>
              <a:rPr lang="en-GB" sz="1100" dirty="0"/>
              <a:t>We are looking forward to an exciting term of exploring, investigating and discovering!</a:t>
            </a:r>
          </a:p>
          <a:p>
            <a:r>
              <a:rPr lang="en-GB" sz="1100" dirty="0"/>
              <a:t> </a:t>
            </a:r>
          </a:p>
        </p:txBody>
      </p:sp>
      <p:sp>
        <p:nvSpPr>
          <p:cNvPr id="13" name="Shape 11"/>
          <p:cNvSpPr/>
          <p:nvPr/>
        </p:nvSpPr>
        <p:spPr>
          <a:xfrm>
            <a:off x="8271475" y="4324172"/>
            <a:ext cx="3749040" cy="2085173"/>
          </a:xfrm>
          <a:prstGeom prst="roundRect">
            <a:avLst/>
          </a:prstGeom>
          <a:solidFill>
            <a:srgbClr val="D9EAD3"/>
          </a:solidFill>
          <a:ln w="12700">
            <a:solidFill>
              <a:srgbClr val="FFFFFF"/>
            </a:solidFill>
            <a:prstDash val="solid"/>
          </a:ln>
        </p:spPr>
        <p:txBody>
          <a:bodyPr/>
          <a:lstStyle/>
          <a:p>
            <a:endParaRPr lang="en-GB"/>
          </a:p>
        </p:txBody>
      </p:sp>
      <p:sp>
        <p:nvSpPr>
          <p:cNvPr id="14" name="Text 12"/>
          <p:cNvSpPr/>
          <p:nvPr/>
        </p:nvSpPr>
        <p:spPr>
          <a:xfrm>
            <a:off x="8420170" y="4544057"/>
            <a:ext cx="3657600" cy="182880"/>
          </a:xfrm>
          <a:prstGeom prst="rect">
            <a:avLst/>
          </a:prstGeom>
          <a:noFill/>
          <a:ln/>
        </p:spPr>
        <p:txBody>
          <a:bodyPr wrap="square" rtlCol="0" anchor="ctr"/>
          <a:lstStyle/>
          <a:p>
            <a:pPr marL="0" indent="0">
              <a:buNone/>
            </a:pPr>
            <a:r>
              <a:rPr lang="en-US" sz="1400" b="1" dirty="0">
                <a:solidFill>
                  <a:srgbClr val="000000"/>
                </a:solidFill>
              </a:rPr>
              <a:t>OPAL PLAY</a:t>
            </a:r>
            <a:endParaRPr lang="en-US" sz="1400" dirty="0"/>
          </a:p>
        </p:txBody>
      </p:sp>
      <p:sp>
        <p:nvSpPr>
          <p:cNvPr id="15" name="Text 13"/>
          <p:cNvSpPr/>
          <p:nvPr/>
        </p:nvSpPr>
        <p:spPr>
          <a:xfrm>
            <a:off x="8420170" y="5349240"/>
            <a:ext cx="3657600" cy="457200"/>
          </a:xfrm>
          <a:prstGeom prst="rect">
            <a:avLst/>
          </a:prstGeom>
          <a:noFill/>
          <a:ln/>
        </p:spPr>
        <p:txBody>
          <a:bodyPr wrap="square" rtlCol="0" anchor="ctr"/>
          <a:lstStyle/>
          <a:p>
            <a:r>
              <a:rPr lang="en-GB" sz="1100" dirty="0"/>
              <a:t>Our playtimes will now be OPAL-based, providing children with greater opportunities for active, creative and imaginative play. Children will be encouraged to explore their surroundings, take appropriate risks and develop their independence through a wide range of activities.</a:t>
            </a:r>
          </a:p>
          <a:p>
            <a:r>
              <a:rPr lang="en-GB" sz="1100" dirty="0"/>
              <a:t>They will have opportunities to climb, build, create, explore and play collaboratively with their friends, helping to develop confidence, problem-solving skills, resilience and physical abilities.</a:t>
            </a:r>
          </a:p>
        </p:txBody>
      </p:sp>
      <p:sp>
        <p:nvSpPr>
          <p:cNvPr id="16" name="Shape 14"/>
          <p:cNvSpPr/>
          <p:nvPr/>
        </p:nvSpPr>
        <p:spPr>
          <a:xfrm>
            <a:off x="4347245" y="4699201"/>
            <a:ext cx="3749040" cy="1710144"/>
          </a:xfrm>
          <a:prstGeom prst="roundRect">
            <a:avLst/>
          </a:prstGeom>
          <a:solidFill>
            <a:srgbClr val="FCE5CD"/>
          </a:solidFill>
          <a:ln w="12700">
            <a:solidFill>
              <a:srgbClr val="FFFFFF"/>
            </a:solidFill>
            <a:prstDash val="solid"/>
          </a:ln>
        </p:spPr>
        <p:txBody>
          <a:bodyPr/>
          <a:lstStyle/>
          <a:p>
            <a:endParaRPr lang="en-GB"/>
          </a:p>
        </p:txBody>
      </p:sp>
      <p:sp>
        <p:nvSpPr>
          <p:cNvPr id="17" name="Text 15"/>
          <p:cNvSpPr/>
          <p:nvPr/>
        </p:nvSpPr>
        <p:spPr>
          <a:xfrm>
            <a:off x="4480560" y="4786534"/>
            <a:ext cx="3657600" cy="182880"/>
          </a:xfrm>
          <a:prstGeom prst="rect">
            <a:avLst/>
          </a:prstGeom>
          <a:noFill/>
          <a:ln/>
        </p:spPr>
        <p:txBody>
          <a:bodyPr wrap="square" rtlCol="0" anchor="ctr"/>
          <a:lstStyle/>
          <a:p>
            <a:pPr marL="0" indent="0">
              <a:buNone/>
            </a:pPr>
            <a:r>
              <a:rPr lang="en-US" sz="1400" b="1" dirty="0">
                <a:solidFill>
                  <a:srgbClr val="000000"/>
                </a:solidFill>
              </a:rPr>
              <a:t>MATHS</a:t>
            </a:r>
            <a:endParaRPr lang="en-US" sz="1400" dirty="0"/>
          </a:p>
        </p:txBody>
      </p:sp>
      <p:sp>
        <p:nvSpPr>
          <p:cNvPr id="18" name="Text 16"/>
          <p:cNvSpPr/>
          <p:nvPr/>
        </p:nvSpPr>
        <p:spPr>
          <a:xfrm>
            <a:off x="4524144" y="5362606"/>
            <a:ext cx="3657600" cy="457200"/>
          </a:xfrm>
          <a:prstGeom prst="rect">
            <a:avLst/>
          </a:prstGeom>
          <a:noFill/>
          <a:ln/>
        </p:spPr>
        <p:txBody>
          <a:bodyPr wrap="square" rtlCol="0" anchor="ctr"/>
          <a:lstStyle/>
          <a:p>
            <a:r>
              <a:rPr lang="en-GB" sz="1100" dirty="0"/>
              <a:t>As mathematicians we will be learning about: </a:t>
            </a:r>
          </a:p>
          <a:p>
            <a:r>
              <a:rPr lang="en-GB" sz="1100" dirty="0"/>
              <a:t>Numbers to 1000</a:t>
            </a:r>
          </a:p>
          <a:p>
            <a:r>
              <a:rPr lang="en-GB" sz="1100" dirty="0"/>
              <a:t>Addition and Subtraction using 3-digit numbers</a:t>
            </a:r>
          </a:p>
          <a:p>
            <a:r>
              <a:rPr lang="en-GB" sz="1100" dirty="0"/>
              <a:t>We will be applying our knowledge and skills through problem solving which will help develop reasoning skills. We will be continuing to develop our journaling skills.</a:t>
            </a:r>
          </a:p>
        </p:txBody>
      </p:sp>
      <p:sp>
        <p:nvSpPr>
          <p:cNvPr id="19" name="Shape 17"/>
          <p:cNvSpPr/>
          <p:nvPr/>
        </p:nvSpPr>
        <p:spPr>
          <a:xfrm>
            <a:off x="8271475" y="448655"/>
            <a:ext cx="3749040" cy="3661873"/>
          </a:xfrm>
          <a:prstGeom prst="roundRect">
            <a:avLst/>
          </a:prstGeom>
          <a:solidFill>
            <a:srgbClr val="D9D2E9"/>
          </a:solidFill>
          <a:ln w="12700">
            <a:solidFill>
              <a:srgbClr val="FFFFFF"/>
            </a:solidFill>
            <a:prstDash val="solid"/>
          </a:ln>
        </p:spPr>
        <p:txBody>
          <a:bodyPr/>
          <a:lstStyle/>
          <a:p>
            <a:endParaRPr lang="en-GB"/>
          </a:p>
        </p:txBody>
      </p:sp>
      <p:sp>
        <p:nvSpPr>
          <p:cNvPr id="20" name="Text 18"/>
          <p:cNvSpPr/>
          <p:nvPr/>
        </p:nvSpPr>
        <p:spPr>
          <a:xfrm>
            <a:off x="8420170" y="717419"/>
            <a:ext cx="3657600" cy="182880"/>
          </a:xfrm>
          <a:prstGeom prst="rect">
            <a:avLst/>
          </a:prstGeom>
          <a:noFill/>
          <a:ln/>
        </p:spPr>
        <p:txBody>
          <a:bodyPr wrap="square" rtlCol="0" anchor="ctr"/>
          <a:lstStyle/>
          <a:p>
            <a:pPr marL="0" indent="0">
              <a:buNone/>
            </a:pPr>
            <a:r>
              <a:rPr lang="en-US" sz="1400" b="1" dirty="0">
                <a:solidFill>
                  <a:srgbClr val="000000"/>
                </a:solidFill>
              </a:rPr>
              <a:t>ENGLISH</a:t>
            </a:r>
            <a:endParaRPr lang="en-US" sz="1400" dirty="0"/>
          </a:p>
        </p:txBody>
      </p:sp>
      <p:sp>
        <p:nvSpPr>
          <p:cNvPr id="21" name="Text 19"/>
          <p:cNvSpPr/>
          <p:nvPr/>
        </p:nvSpPr>
        <p:spPr>
          <a:xfrm>
            <a:off x="8362915" y="2243306"/>
            <a:ext cx="3657600" cy="457200"/>
          </a:xfrm>
          <a:prstGeom prst="rect">
            <a:avLst/>
          </a:prstGeom>
          <a:noFill/>
          <a:ln/>
        </p:spPr>
        <p:txBody>
          <a:bodyPr wrap="square" rtlCol="0" anchor="ctr"/>
          <a:lstStyle/>
          <a:p>
            <a:r>
              <a:rPr lang="en-GB" sz="1000" b="1" dirty="0"/>
              <a:t>Key Skills to be covered this half term:</a:t>
            </a:r>
            <a:r>
              <a:rPr lang="en-GB" sz="1000" dirty="0"/>
              <a:t> </a:t>
            </a:r>
          </a:p>
          <a:p>
            <a:r>
              <a:rPr lang="en-GB" sz="1000" b="1" dirty="0"/>
              <a:t>SPAG – we are learning how to:</a:t>
            </a:r>
            <a:endParaRPr lang="en-GB" sz="1000" dirty="0"/>
          </a:p>
          <a:p>
            <a:pPr lvl="0"/>
            <a:r>
              <a:rPr lang="en-GB" sz="1000" dirty="0"/>
              <a:t>Using dictionaries</a:t>
            </a:r>
          </a:p>
          <a:p>
            <a:pPr lvl="0"/>
            <a:r>
              <a:rPr lang="en-GB" sz="1000" dirty="0"/>
              <a:t>How to draft and edit work</a:t>
            </a:r>
          </a:p>
          <a:p>
            <a:pPr lvl="0"/>
            <a:r>
              <a:rPr lang="en-GB" sz="1000" dirty="0"/>
              <a:t>Proofread our work</a:t>
            </a:r>
          </a:p>
          <a:p>
            <a:pPr lvl="0"/>
            <a:r>
              <a:rPr lang="en-GB" sz="1000" dirty="0"/>
              <a:t>How to use subheadings/headings</a:t>
            </a:r>
          </a:p>
          <a:p>
            <a:pPr lvl="0"/>
            <a:r>
              <a:rPr lang="en-GB" sz="1000" dirty="0"/>
              <a:t>How to write in paragraphs</a:t>
            </a:r>
          </a:p>
          <a:p>
            <a:pPr lvl="0"/>
            <a:endParaRPr lang="en-GB" sz="1000" dirty="0"/>
          </a:p>
          <a:p>
            <a:pPr lvl="0"/>
            <a:endParaRPr lang="en-GB" sz="1000" dirty="0"/>
          </a:p>
          <a:p>
            <a:r>
              <a:rPr lang="en-GB" sz="1000" b="1" dirty="0"/>
              <a:t>Guided Reading</a:t>
            </a:r>
            <a:r>
              <a:rPr lang="en-GB" sz="1000" dirty="0"/>
              <a:t> – Our first book this year is called ‘The Firework maker’s daughter’. </a:t>
            </a:r>
          </a:p>
          <a:p>
            <a:r>
              <a:rPr lang="en-GB" sz="1000" dirty="0"/>
              <a:t> </a:t>
            </a:r>
          </a:p>
          <a:p>
            <a:r>
              <a:rPr lang="en-GB" sz="1000" dirty="0"/>
              <a:t>The firework-maker’s daughter is about a young girl who wants to become a firework maker. She discovers the hidden secret on how to achieve this. She travels to the Mount Merapi to pursue her dreams. There will be many opportunities for children to discuss the book in depth, write predictions and draw inferences using evidence found within the book</a:t>
            </a:r>
          </a:p>
        </p:txBody>
      </p:sp>
      <p:pic>
        <p:nvPicPr>
          <p:cNvPr id="44" name="drawing" descr="The Firework Maker's Daughter: Amazon.co.uk: Pullman, Philip: Books">
            <a:extLst>
              <a:ext uri="{FF2B5EF4-FFF2-40B4-BE49-F238E27FC236}">
                <a16:creationId xmlns:a16="http://schemas.microsoft.com/office/drawing/2014/main" id="{06C60FD9-40AF-FE9E-8635-DDBC10A87F7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800322" y="922512"/>
            <a:ext cx="965008" cy="121397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9AA9D-A2A6-AA4E-2B7C-1CDDCCA8038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EEE22050-F75A-8895-F587-01AF2C909831}"/>
              </a:ext>
            </a:extLst>
          </p:cNvPr>
          <p:cNvSpPr/>
          <p:nvPr/>
        </p:nvSpPr>
        <p:spPr>
          <a:xfrm>
            <a:off x="182880" y="91440"/>
            <a:ext cx="11704320" cy="457200"/>
          </a:xfrm>
          <a:prstGeom prst="rect">
            <a:avLst/>
          </a:prstGeom>
          <a:noFill/>
          <a:ln/>
        </p:spPr>
        <p:txBody>
          <a:bodyPr wrap="square" rtlCol="0" anchor="ctr"/>
          <a:lstStyle/>
          <a:p>
            <a:pPr marL="0" indent="0" algn="ctr">
              <a:buNone/>
            </a:pPr>
            <a:r>
              <a:rPr lang="en-US" sz="2400" b="1" dirty="0">
                <a:solidFill>
                  <a:srgbClr val="0066CC"/>
                </a:solidFill>
              </a:rPr>
              <a:t>YEAR 3 • AUTUMN TERM 2026/2027</a:t>
            </a:r>
            <a:endParaRPr lang="en-US" sz="2400" dirty="0"/>
          </a:p>
        </p:txBody>
      </p:sp>
      <p:sp>
        <p:nvSpPr>
          <p:cNvPr id="4" name="Shape 2">
            <a:extLst>
              <a:ext uri="{FF2B5EF4-FFF2-40B4-BE49-F238E27FC236}">
                <a16:creationId xmlns:a16="http://schemas.microsoft.com/office/drawing/2014/main" id="{A1D18A1C-32F7-E203-3A8D-2270E1D44DB9}"/>
              </a:ext>
            </a:extLst>
          </p:cNvPr>
          <p:cNvSpPr/>
          <p:nvPr/>
        </p:nvSpPr>
        <p:spPr>
          <a:xfrm>
            <a:off x="274320" y="1048568"/>
            <a:ext cx="3749040" cy="1932376"/>
          </a:xfrm>
          <a:prstGeom prst="roundRect">
            <a:avLst/>
          </a:prstGeom>
          <a:solidFill>
            <a:srgbClr val="FFD966"/>
          </a:solidFill>
          <a:ln w="12700">
            <a:solidFill>
              <a:srgbClr val="FFFFFF"/>
            </a:solidFill>
            <a:prstDash val="solid"/>
          </a:ln>
        </p:spPr>
        <p:txBody>
          <a:bodyPr/>
          <a:lstStyle/>
          <a:p>
            <a:endParaRPr lang="en-GB"/>
          </a:p>
        </p:txBody>
      </p:sp>
      <p:sp>
        <p:nvSpPr>
          <p:cNvPr id="5" name="Text 3">
            <a:extLst>
              <a:ext uri="{FF2B5EF4-FFF2-40B4-BE49-F238E27FC236}">
                <a16:creationId xmlns:a16="http://schemas.microsoft.com/office/drawing/2014/main" id="{E85810BD-85E9-7972-0FDA-0C3D9D706626}"/>
              </a:ext>
            </a:extLst>
          </p:cNvPr>
          <p:cNvSpPr/>
          <p:nvPr/>
        </p:nvSpPr>
        <p:spPr>
          <a:xfrm>
            <a:off x="320040" y="1189147"/>
            <a:ext cx="3657600" cy="182880"/>
          </a:xfrm>
          <a:prstGeom prst="rect">
            <a:avLst/>
          </a:prstGeom>
          <a:noFill/>
          <a:ln/>
        </p:spPr>
        <p:txBody>
          <a:bodyPr wrap="square" rtlCol="0" anchor="ctr"/>
          <a:lstStyle/>
          <a:p>
            <a:pPr marL="0" indent="0">
              <a:buNone/>
            </a:pPr>
            <a:r>
              <a:rPr lang="en-US" sz="1400" b="1" dirty="0">
                <a:solidFill>
                  <a:srgbClr val="000000"/>
                </a:solidFill>
              </a:rPr>
              <a:t>COMPUTING</a:t>
            </a:r>
            <a:endParaRPr lang="en-US" sz="1400" dirty="0"/>
          </a:p>
        </p:txBody>
      </p:sp>
      <p:sp>
        <p:nvSpPr>
          <p:cNvPr id="6" name="Text 4">
            <a:extLst>
              <a:ext uri="{FF2B5EF4-FFF2-40B4-BE49-F238E27FC236}">
                <a16:creationId xmlns:a16="http://schemas.microsoft.com/office/drawing/2014/main" id="{1CFBFD74-9062-245F-92D1-EEAC9899CEAB}"/>
              </a:ext>
            </a:extLst>
          </p:cNvPr>
          <p:cNvSpPr/>
          <p:nvPr/>
        </p:nvSpPr>
        <p:spPr>
          <a:xfrm>
            <a:off x="342900" y="1910071"/>
            <a:ext cx="3657600" cy="457200"/>
          </a:xfrm>
          <a:prstGeom prst="rect">
            <a:avLst/>
          </a:prstGeom>
          <a:noFill/>
          <a:ln/>
        </p:spPr>
        <p:txBody>
          <a:bodyPr wrap="square" rtlCol="0" anchor="ctr"/>
          <a:lstStyle/>
          <a:p>
            <a:r>
              <a:rPr lang="en-GB" sz="1100" dirty="0"/>
              <a:t>During this term, the children in year 3 will develop their understanding of digital devices, with an initial focus on inputs, processes, and outputs. They also compare digital and non-digital devices. Following this, learners are introduced to computer networks, including devices that make up a network, such as wireless access points and switches. The unit concludes with learners discovering the benefits of connecting devices in a network.</a:t>
            </a:r>
            <a:endParaRPr lang="en-US" sz="1100" dirty="0"/>
          </a:p>
        </p:txBody>
      </p:sp>
      <p:sp>
        <p:nvSpPr>
          <p:cNvPr id="7" name="Shape 5">
            <a:extLst>
              <a:ext uri="{FF2B5EF4-FFF2-40B4-BE49-F238E27FC236}">
                <a16:creationId xmlns:a16="http://schemas.microsoft.com/office/drawing/2014/main" id="{BF3018BC-11A6-D289-3403-9C9BEB350713}"/>
              </a:ext>
            </a:extLst>
          </p:cNvPr>
          <p:cNvSpPr/>
          <p:nvPr/>
        </p:nvSpPr>
        <p:spPr>
          <a:xfrm>
            <a:off x="4206240" y="1005839"/>
            <a:ext cx="3749040" cy="1932375"/>
          </a:xfrm>
          <a:prstGeom prst="roundRect">
            <a:avLst/>
          </a:prstGeom>
          <a:solidFill>
            <a:srgbClr val="F4CCCC"/>
          </a:solidFill>
          <a:ln w="12700">
            <a:solidFill>
              <a:srgbClr val="FFFFFF"/>
            </a:solidFill>
            <a:prstDash val="solid"/>
          </a:ln>
        </p:spPr>
        <p:txBody>
          <a:bodyPr/>
          <a:lstStyle/>
          <a:p>
            <a:endParaRPr lang="en-GB"/>
          </a:p>
        </p:txBody>
      </p:sp>
      <p:sp>
        <p:nvSpPr>
          <p:cNvPr id="8" name="Text 6">
            <a:extLst>
              <a:ext uri="{FF2B5EF4-FFF2-40B4-BE49-F238E27FC236}">
                <a16:creationId xmlns:a16="http://schemas.microsoft.com/office/drawing/2014/main" id="{4DDF141F-0FA4-A0B3-5CAA-A82957033C0A}"/>
              </a:ext>
            </a:extLst>
          </p:cNvPr>
          <p:cNvSpPr/>
          <p:nvPr/>
        </p:nvSpPr>
        <p:spPr>
          <a:xfrm>
            <a:off x="4297680" y="1143000"/>
            <a:ext cx="3657600" cy="182880"/>
          </a:xfrm>
          <a:prstGeom prst="rect">
            <a:avLst/>
          </a:prstGeom>
          <a:noFill/>
          <a:ln/>
        </p:spPr>
        <p:txBody>
          <a:bodyPr wrap="square" rtlCol="0" anchor="ctr"/>
          <a:lstStyle/>
          <a:p>
            <a:pPr marL="0" indent="0">
              <a:buNone/>
            </a:pPr>
            <a:r>
              <a:rPr lang="en-US" sz="1400" b="1" dirty="0">
                <a:solidFill>
                  <a:srgbClr val="000000"/>
                </a:solidFill>
              </a:rPr>
              <a:t>SCIENCE</a:t>
            </a:r>
            <a:endParaRPr lang="en-US" sz="1400" dirty="0"/>
          </a:p>
        </p:txBody>
      </p:sp>
      <p:sp>
        <p:nvSpPr>
          <p:cNvPr id="9" name="Text 7">
            <a:extLst>
              <a:ext uri="{FF2B5EF4-FFF2-40B4-BE49-F238E27FC236}">
                <a16:creationId xmlns:a16="http://schemas.microsoft.com/office/drawing/2014/main" id="{086F8238-9CAE-7FE7-23FC-C510D5DCE5D1}"/>
              </a:ext>
            </a:extLst>
          </p:cNvPr>
          <p:cNvSpPr/>
          <p:nvPr/>
        </p:nvSpPr>
        <p:spPr>
          <a:xfrm>
            <a:off x="4297680" y="1910071"/>
            <a:ext cx="3657600" cy="457200"/>
          </a:xfrm>
          <a:prstGeom prst="rect">
            <a:avLst/>
          </a:prstGeom>
          <a:noFill/>
          <a:ln/>
        </p:spPr>
        <p:txBody>
          <a:bodyPr wrap="square" rtlCol="0" anchor="ctr"/>
          <a:lstStyle/>
          <a:p>
            <a:r>
              <a:rPr lang="en-GB" sz="1100" b="1" dirty="0"/>
              <a:t>Rocks</a:t>
            </a:r>
            <a:endParaRPr lang="en-GB" sz="1100" dirty="0"/>
          </a:p>
          <a:p>
            <a:r>
              <a:rPr lang="en-GB" sz="1100" dirty="0"/>
              <a:t>We will be discovering rocks and their different types. Experimenting and learning the different properties of rocks. We will be learning about fossils, how they are formed and making our own fossil moulds.</a:t>
            </a:r>
          </a:p>
          <a:p>
            <a:r>
              <a:rPr lang="en-GB" sz="1100" dirty="0"/>
              <a:t> </a:t>
            </a:r>
          </a:p>
          <a:p>
            <a:r>
              <a:rPr lang="en-GB" sz="1100" dirty="0"/>
              <a:t>We will be going on a trip to a Quarry on Monday 19</a:t>
            </a:r>
            <a:r>
              <a:rPr lang="en-GB" sz="1100" baseline="30000" dirty="0"/>
              <a:t>th</a:t>
            </a:r>
            <a:r>
              <a:rPr lang="en-GB" sz="1100" dirty="0"/>
              <a:t> September, as part of this topic. You will receive an email closer to the time listing details of this trip! </a:t>
            </a:r>
            <a:endParaRPr lang="en-US" sz="1100" dirty="0"/>
          </a:p>
        </p:txBody>
      </p:sp>
      <p:sp>
        <p:nvSpPr>
          <p:cNvPr id="10" name="Shape 8">
            <a:extLst>
              <a:ext uri="{FF2B5EF4-FFF2-40B4-BE49-F238E27FC236}">
                <a16:creationId xmlns:a16="http://schemas.microsoft.com/office/drawing/2014/main" id="{4EBC5EE8-3BD8-FA4F-40A8-8C730F6FEDBF}"/>
              </a:ext>
            </a:extLst>
          </p:cNvPr>
          <p:cNvSpPr/>
          <p:nvPr/>
        </p:nvSpPr>
        <p:spPr>
          <a:xfrm>
            <a:off x="8138160" y="1005839"/>
            <a:ext cx="3749040" cy="1918873"/>
          </a:xfrm>
          <a:prstGeom prst="roundRect">
            <a:avLst/>
          </a:prstGeom>
          <a:solidFill>
            <a:srgbClr val="CFE2F3"/>
          </a:solidFill>
          <a:ln w="12700">
            <a:solidFill>
              <a:srgbClr val="FFFFFF"/>
            </a:solidFill>
            <a:prstDash val="solid"/>
          </a:ln>
        </p:spPr>
        <p:txBody>
          <a:bodyPr/>
          <a:lstStyle/>
          <a:p>
            <a:endParaRPr lang="en-GB"/>
          </a:p>
        </p:txBody>
      </p:sp>
      <p:sp>
        <p:nvSpPr>
          <p:cNvPr id="11" name="Text 9">
            <a:extLst>
              <a:ext uri="{FF2B5EF4-FFF2-40B4-BE49-F238E27FC236}">
                <a16:creationId xmlns:a16="http://schemas.microsoft.com/office/drawing/2014/main" id="{A5345C94-54EF-812B-6BD7-E3E1669C801F}"/>
              </a:ext>
            </a:extLst>
          </p:cNvPr>
          <p:cNvSpPr/>
          <p:nvPr/>
        </p:nvSpPr>
        <p:spPr>
          <a:xfrm>
            <a:off x="8191500" y="1147060"/>
            <a:ext cx="3657600" cy="182880"/>
          </a:xfrm>
          <a:prstGeom prst="rect">
            <a:avLst/>
          </a:prstGeom>
          <a:noFill/>
          <a:ln/>
        </p:spPr>
        <p:txBody>
          <a:bodyPr wrap="square" rtlCol="0" anchor="ctr"/>
          <a:lstStyle/>
          <a:p>
            <a:pPr marL="0" indent="0">
              <a:buNone/>
            </a:pPr>
            <a:r>
              <a:rPr lang="en-US" sz="1400" b="1" dirty="0">
                <a:solidFill>
                  <a:srgbClr val="000000"/>
                </a:solidFill>
              </a:rPr>
              <a:t>LANGUAGE</a:t>
            </a:r>
            <a:endParaRPr lang="en-US" sz="1400" dirty="0"/>
          </a:p>
        </p:txBody>
      </p:sp>
      <p:sp>
        <p:nvSpPr>
          <p:cNvPr id="12" name="Text 10">
            <a:extLst>
              <a:ext uri="{FF2B5EF4-FFF2-40B4-BE49-F238E27FC236}">
                <a16:creationId xmlns:a16="http://schemas.microsoft.com/office/drawing/2014/main" id="{00E50388-3621-C46C-54A6-E45E5A0A4666}"/>
              </a:ext>
            </a:extLst>
          </p:cNvPr>
          <p:cNvSpPr/>
          <p:nvPr/>
        </p:nvSpPr>
        <p:spPr>
          <a:xfrm>
            <a:off x="8191500" y="1823716"/>
            <a:ext cx="3657600" cy="457200"/>
          </a:xfrm>
          <a:prstGeom prst="rect">
            <a:avLst/>
          </a:prstGeom>
          <a:noFill/>
          <a:ln/>
        </p:spPr>
        <p:txBody>
          <a:bodyPr wrap="square" rtlCol="0" anchor="ctr"/>
          <a:lstStyle/>
          <a:p>
            <a:r>
              <a:rPr lang="en-GB" sz="1100" dirty="0"/>
              <a:t>As linguists we will be developing our vocabulary and building the phrases we can use.</a:t>
            </a:r>
          </a:p>
          <a:p>
            <a:r>
              <a:rPr lang="en-GB" sz="1100" dirty="0"/>
              <a:t>We will be learning basic sayings and instructions in French. We are also lucky enough to have Madame </a:t>
            </a:r>
            <a:r>
              <a:rPr lang="en-GB" sz="1100" dirty="0" err="1"/>
              <a:t>Surcouf</a:t>
            </a:r>
            <a:r>
              <a:rPr lang="en-GB" sz="1100" dirty="0"/>
              <a:t> coming into class every week during this half-term to teach the children French! </a:t>
            </a:r>
            <a:endParaRPr lang="en-US" sz="1100" dirty="0"/>
          </a:p>
        </p:txBody>
      </p:sp>
      <p:sp>
        <p:nvSpPr>
          <p:cNvPr id="16" name="Shape 14">
            <a:extLst>
              <a:ext uri="{FF2B5EF4-FFF2-40B4-BE49-F238E27FC236}">
                <a16:creationId xmlns:a16="http://schemas.microsoft.com/office/drawing/2014/main" id="{EC2A800C-36BF-2525-518F-E76C5CE344BA}"/>
              </a:ext>
            </a:extLst>
          </p:cNvPr>
          <p:cNvSpPr/>
          <p:nvPr/>
        </p:nvSpPr>
        <p:spPr>
          <a:xfrm>
            <a:off x="8168640" y="3244070"/>
            <a:ext cx="3749040" cy="2097051"/>
          </a:xfrm>
          <a:prstGeom prst="roundRect">
            <a:avLst/>
          </a:prstGeom>
          <a:solidFill>
            <a:srgbClr val="FCE5CD"/>
          </a:solidFill>
          <a:ln w="12700">
            <a:solidFill>
              <a:srgbClr val="FFFFFF"/>
            </a:solidFill>
            <a:prstDash val="solid"/>
          </a:ln>
        </p:spPr>
        <p:txBody>
          <a:bodyPr/>
          <a:lstStyle/>
          <a:p>
            <a:endParaRPr lang="en-GB"/>
          </a:p>
        </p:txBody>
      </p:sp>
      <p:sp>
        <p:nvSpPr>
          <p:cNvPr id="17" name="Text 15">
            <a:extLst>
              <a:ext uri="{FF2B5EF4-FFF2-40B4-BE49-F238E27FC236}">
                <a16:creationId xmlns:a16="http://schemas.microsoft.com/office/drawing/2014/main" id="{95AE854B-DB1D-5170-8AD5-86E49BEA1848}"/>
              </a:ext>
            </a:extLst>
          </p:cNvPr>
          <p:cNvSpPr/>
          <p:nvPr/>
        </p:nvSpPr>
        <p:spPr>
          <a:xfrm>
            <a:off x="8229600" y="3434808"/>
            <a:ext cx="3657600" cy="182880"/>
          </a:xfrm>
          <a:prstGeom prst="rect">
            <a:avLst/>
          </a:prstGeom>
          <a:noFill/>
          <a:ln/>
        </p:spPr>
        <p:txBody>
          <a:bodyPr wrap="square" rtlCol="0" anchor="ctr"/>
          <a:lstStyle/>
          <a:p>
            <a:pPr marL="0" indent="0">
              <a:buNone/>
            </a:pPr>
            <a:r>
              <a:rPr lang="en-US" sz="1400" b="1" dirty="0">
                <a:solidFill>
                  <a:srgbClr val="000000"/>
                </a:solidFill>
              </a:rPr>
              <a:t>ART &amp; D.T</a:t>
            </a:r>
            <a:endParaRPr lang="en-US" sz="1400" dirty="0"/>
          </a:p>
        </p:txBody>
      </p:sp>
      <p:sp>
        <p:nvSpPr>
          <p:cNvPr id="18" name="Text 16">
            <a:extLst>
              <a:ext uri="{FF2B5EF4-FFF2-40B4-BE49-F238E27FC236}">
                <a16:creationId xmlns:a16="http://schemas.microsoft.com/office/drawing/2014/main" id="{5B7E1BED-4B5F-85C0-0F74-BD0EC80DEE65}"/>
              </a:ext>
            </a:extLst>
          </p:cNvPr>
          <p:cNvSpPr/>
          <p:nvPr/>
        </p:nvSpPr>
        <p:spPr>
          <a:xfrm>
            <a:off x="8260080" y="4206798"/>
            <a:ext cx="3657600" cy="457200"/>
          </a:xfrm>
          <a:prstGeom prst="rect">
            <a:avLst/>
          </a:prstGeom>
          <a:noFill/>
          <a:ln/>
        </p:spPr>
        <p:txBody>
          <a:bodyPr wrap="square" rtlCol="0" anchor="ctr"/>
          <a:lstStyle/>
          <a:p>
            <a:r>
              <a:rPr lang="en-GB" sz="1100" dirty="0"/>
              <a:t>In Art, we will explore the work of the famous artist Vincent van Gogh. We will look closely at his distinctive style, use of colour, brushstrokes and texture, and explore how he used these to express ideas and emotions.</a:t>
            </a:r>
          </a:p>
          <a:p>
            <a:r>
              <a:rPr lang="en-GB" sz="1100" dirty="0"/>
              <a:t> </a:t>
            </a:r>
          </a:p>
          <a:p>
            <a:r>
              <a:rPr lang="en-GB" sz="1100" dirty="0"/>
              <a:t>The children will have opportunities to experiment with different artistic techniques, taking inspiration from Van Gogh's work while developing their own creative ideas and individual style.</a:t>
            </a:r>
          </a:p>
        </p:txBody>
      </p:sp>
      <p:sp>
        <p:nvSpPr>
          <p:cNvPr id="31" name="Shape 29">
            <a:extLst>
              <a:ext uri="{FF2B5EF4-FFF2-40B4-BE49-F238E27FC236}">
                <a16:creationId xmlns:a16="http://schemas.microsoft.com/office/drawing/2014/main" id="{1728B9A7-C091-C196-6A2C-B140CCA5D6CC}"/>
              </a:ext>
            </a:extLst>
          </p:cNvPr>
          <p:cNvSpPr/>
          <p:nvPr/>
        </p:nvSpPr>
        <p:spPr>
          <a:xfrm>
            <a:off x="274320" y="3228775"/>
            <a:ext cx="3749040" cy="2112346"/>
          </a:xfrm>
          <a:prstGeom prst="roundRect">
            <a:avLst/>
          </a:prstGeom>
          <a:solidFill>
            <a:srgbClr val="D9EAD3"/>
          </a:solidFill>
          <a:ln w="12700">
            <a:solidFill>
              <a:srgbClr val="FFFFFF"/>
            </a:solidFill>
            <a:prstDash val="solid"/>
          </a:ln>
        </p:spPr>
        <p:txBody>
          <a:bodyPr/>
          <a:lstStyle/>
          <a:p>
            <a:endParaRPr lang="en-GB"/>
          </a:p>
        </p:txBody>
      </p:sp>
      <p:sp>
        <p:nvSpPr>
          <p:cNvPr id="32" name="Text 30">
            <a:extLst>
              <a:ext uri="{FF2B5EF4-FFF2-40B4-BE49-F238E27FC236}">
                <a16:creationId xmlns:a16="http://schemas.microsoft.com/office/drawing/2014/main" id="{27E4DFB6-2150-8467-869E-1D5A171EAA70}"/>
              </a:ext>
            </a:extLst>
          </p:cNvPr>
          <p:cNvSpPr/>
          <p:nvPr/>
        </p:nvSpPr>
        <p:spPr>
          <a:xfrm>
            <a:off x="320040" y="3400625"/>
            <a:ext cx="3657600" cy="182880"/>
          </a:xfrm>
          <a:prstGeom prst="rect">
            <a:avLst/>
          </a:prstGeom>
          <a:noFill/>
          <a:ln/>
        </p:spPr>
        <p:txBody>
          <a:bodyPr wrap="square" rtlCol="0" anchor="ctr"/>
          <a:lstStyle/>
          <a:p>
            <a:pPr marL="0" indent="0">
              <a:buNone/>
            </a:pPr>
            <a:r>
              <a:rPr lang="en-US" sz="1400" b="1" dirty="0">
                <a:solidFill>
                  <a:srgbClr val="000000"/>
                </a:solidFill>
              </a:rPr>
              <a:t>RE</a:t>
            </a:r>
            <a:endParaRPr lang="en-US" sz="1400" dirty="0"/>
          </a:p>
        </p:txBody>
      </p:sp>
      <p:sp>
        <p:nvSpPr>
          <p:cNvPr id="33" name="Text 31">
            <a:extLst>
              <a:ext uri="{FF2B5EF4-FFF2-40B4-BE49-F238E27FC236}">
                <a16:creationId xmlns:a16="http://schemas.microsoft.com/office/drawing/2014/main" id="{4D497C01-EB0F-E777-4FEE-24182BE97961}"/>
              </a:ext>
            </a:extLst>
          </p:cNvPr>
          <p:cNvSpPr/>
          <p:nvPr/>
        </p:nvSpPr>
        <p:spPr>
          <a:xfrm>
            <a:off x="304800" y="4013191"/>
            <a:ext cx="3657600" cy="457200"/>
          </a:xfrm>
          <a:prstGeom prst="rect">
            <a:avLst/>
          </a:prstGeom>
          <a:noFill/>
          <a:ln/>
        </p:spPr>
        <p:txBody>
          <a:bodyPr wrap="square" rtlCol="0" anchor="ctr"/>
          <a:lstStyle/>
          <a:p>
            <a:r>
              <a:rPr lang="en-GB" sz="1100" b="1" dirty="0"/>
              <a:t>Christianity- Creation/ Fall</a:t>
            </a:r>
            <a:endParaRPr lang="en-GB" sz="1100" dirty="0"/>
          </a:p>
          <a:p>
            <a:r>
              <a:rPr lang="en-GB" sz="1100" dirty="0"/>
              <a:t>This term, our key question is what do children learn from the creation story? The learning outcomes will involve making links between God and Creation, recognising why things go wrong in the world, we will also be looking at appreciating the world around us and things we can learn from the Christian Creation Story!</a:t>
            </a:r>
          </a:p>
        </p:txBody>
      </p:sp>
      <p:sp>
        <p:nvSpPr>
          <p:cNvPr id="34" name="Shape 32">
            <a:extLst>
              <a:ext uri="{FF2B5EF4-FFF2-40B4-BE49-F238E27FC236}">
                <a16:creationId xmlns:a16="http://schemas.microsoft.com/office/drawing/2014/main" id="{143D933B-7C44-3672-A12D-9969EAFD521B}"/>
              </a:ext>
            </a:extLst>
          </p:cNvPr>
          <p:cNvSpPr/>
          <p:nvPr/>
        </p:nvSpPr>
        <p:spPr>
          <a:xfrm>
            <a:off x="4206240" y="3244070"/>
            <a:ext cx="3749040" cy="2097051"/>
          </a:xfrm>
          <a:prstGeom prst="roundRect">
            <a:avLst/>
          </a:prstGeom>
          <a:solidFill>
            <a:srgbClr val="C9DAF8"/>
          </a:solidFill>
          <a:ln w="12700">
            <a:solidFill>
              <a:srgbClr val="FFFFFF"/>
            </a:solidFill>
            <a:prstDash val="solid"/>
          </a:ln>
        </p:spPr>
        <p:txBody>
          <a:bodyPr/>
          <a:lstStyle/>
          <a:p>
            <a:endParaRPr lang="en-GB"/>
          </a:p>
        </p:txBody>
      </p:sp>
      <p:sp>
        <p:nvSpPr>
          <p:cNvPr id="35" name="Text 33">
            <a:extLst>
              <a:ext uri="{FF2B5EF4-FFF2-40B4-BE49-F238E27FC236}">
                <a16:creationId xmlns:a16="http://schemas.microsoft.com/office/drawing/2014/main" id="{18BB826D-D0CE-1C75-513E-6010268B11A9}"/>
              </a:ext>
            </a:extLst>
          </p:cNvPr>
          <p:cNvSpPr/>
          <p:nvPr/>
        </p:nvSpPr>
        <p:spPr>
          <a:xfrm>
            <a:off x="4206240" y="3400625"/>
            <a:ext cx="3657600" cy="182880"/>
          </a:xfrm>
          <a:prstGeom prst="rect">
            <a:avLst/>
          </a:prstGeom>
          <a:noFill/>
          <a:ln/>
        </p:spPr>
        <p:txBody>
          <a:bodyPr wrap="square" rtlCol="0" anchor="ctr"/>
          <a:lstStyle/>
          <a:p>
            <a:pPr marL="0" indent="0">
              <a:buNone/>
            </a:pPr>
            <a:r>
              <a:rPr lang="en-US" sz="1400" b="1" dirty="0">
                <a:solidFill>
                  <a:srgbClr val="000000"/>
                </a:solidFill>
              </a:rPr>
              <a:t>MUSIC</a:t>
            </a:r>
            <a:endParaRPr lang="en-US" sz="1400" dirty="0"/>
          </a:p>
        </p:txBody>
      </p:sp>
      <p:sp>
        <p:nvSpPr>
          <p:cNvPr id="36" name="Text 34">
            <a:extLst>
              <a:ext uri="{FF2B5EF4-FFF2-40B4-BE49-F238E27FC236}">
                <a16:creationId xmlns:a16="http://schemas.microsoft.com/office/drawing/2014/main" id="{0E07D01C-75AD-667F-FCCB-91F78F170704}"/>
              </a:ext>
            </a:extLst>
          </p:cNvPr>
          <p:cNvSpPr/>
          <p:nvPr/>
        </p:nvSpPr>
        <p:spPr>
          <a:xfrm>
            <a:off x="4251960" y="4005072"/>
            <a:ext cx="3657600" cy="457200"/>
          </a:xfrm>
          <a:prstGeom prst="rect">
            <a:avLst/>
          </a:prstGeom>
          <a:noFill/>
          <a:ln/>
        </p:spPr>
        <p:txBody>
          <a:bodyPr wrap="square" rtlCol="0" anchor="ctr"/>
          <a:lstStyle/>
          <a:p>
            <a:r>
              <a:rPr lang="en-GB" sz="1100" dirty="0"/>
              <a:t>This half term will be all about reading simple musical notation, crotchets, quavers, minims and semibreves and we will explore the notes on the treble clef stave. The children will experience playing music together on a variety of instruments and learn how to be part of an ensemble whether playing or singing.</a:t>
            </a:r>
            <a:endParaRPr lang="en-US" sz="1100" dirty="0"/>
          </a:p>
        </p:txBody>
      </p:sp>
    </p:spTree>
    <p:extLst>
      <p:ext uri="{BB962C8B-B14F-4D97-AF65-F5344CB8AC3E}">
        <p14:creationId xmlns:p14="http://schemas.microsoft.com/office/powerpoint/2010/main" val="1838613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15F20C-4F02-5668-01EB-B55D7F68B45A}"/>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DD9CA543-BB0A-0796-5B20-D6C6B4718B99}"/>
              </a:ext>
            </a:extLst>
          </p:cNvPr>
          <p:cNvSpPr/>
          <p:nvPr/>
        </p:nvSpPr>
        <p:spPr>
          <a:xfrm>
            <a:off x="182880" y="91440"/>
            <a:ext cx="11704320" cy="457200"/>
          </a:xfrm>
          <a:prstGeom prst="rect">
            <a:avLst/>
          </a:prstGeom>
          <a:noFill/>
          <a:ln/>
        </p:spPr>
        <p:txBody>
          <a:bodyPr wrap="square" rtlCol="0" anchor="ctr"/>
          <a:lstStyle/>
          <a:p>
            <a:pPr marL="0" indent="0" algn="ctr">
              <a:buNone/>
            </a:pPr>
            <a:r>
              <a:rPr lang="en-US" sz="2400" b="1" dirty="0">
                <a:solidFill>
                  <a:srgbClr val="0066CC"/>
                </a:solidFill>
              </a:rPr>
              <a:t>YEAR 3 • AUTUMN TERM 2026/2027</a:t>
            </a:r>
            <a:endParaRPr lang="en-US" sz="2400" dirty="0"/>
          </a:p>
        </p:txBody>
      </p:sp>
      <p:sp>
        <p:nvSpPr>
          <p:cNvPr id="4" name="Shape 2">
            <a:extLst>
              <a:ext uri="{FF2B5EF4-FFF2-40B4-BE49-F238E27FC236}">
                <a16:creationId xmlns:a16="http://schemas.microsoft.com/office/drawing/2014/main" id="{6B267330-F874-CA57-30D8-727F5198587F}"/>
              </a:ext>
            </a:extLst>
          </p:cNvPr>
          <p:cNvSpPr/>
          <p:nvPr/>
        </p:nvSpPr>
        <p:spPr>
          <a:xfrm>
            <a:off x="274320" y="1048568"/>
            <a:ext cx="3749040" cy="1932376"/>
          </a:xfrm>
          <a:prstGeom prst="roundRect">
            <a:avLst/>
          </a:prstGeom>
          <a:solidFill>
            <a:srgbClr val="FFD966"/>
          </a:solidFill>
          <a:ln w="12700">
            <a:solidFill>
              <a:srgbClr val="FFFFFF"/>
            </a:solidFill>
            <a:prstDash val="solid"/>
          </a:ln>
        </p:spPr>
        <p:txBody>
          <a:bodyPr/>
          <a:lstStyle/>
          <a:p>
            <a:endParaRPr lang="en-GB"/>
          </a:p>
        </p:txBody>
      </p:sp>
      <p:sp>
        <p:nvSpPr>
          <p:cNvPr id="5" name="Text 3">
            <a:extLst>
              <a:ext uri="{FF2B5EF4-FFF2-40B4-BE49-F238E27FC236}">
                <a16:creationId xmlns:a16="http://schemas.microsoft.com/office/drawing/2014/main" id="{016218C0-D1D2-0C07-A456-BB365608E548}"/>
              </a:ext>
            </a:extLst>
          </p:cNvPr>
          <p:cNvSpPr/>
          <p:nvPr/>
        </p:nvSpPr>
        <p:spPr>
          <a:xfrm>
            <a:off x="320040" y="1189147"/>
            <a:ext cx="3657600" cy="182880"/>
          </a:xfrm>
          <a:prstGeom prst="rect">
            <a:avLst/>
          </a:prstGeom>
          <a:noFill/>
          <a:ln/>
        </p:spPr>
        <p:txBody>
          <a:bodyPr wrap="square" rtlCol="0" anchor="ctr"/>
          <a:lstStyle/>
          <a:p>
            <a:pPr marL="0" indent="0">
              <a:buNone/>
            </a:pPr>
            <a:r>
              <a:rPr lang="en-US" sz="1400" b="1" dirty="0">
                <a:solidFill>
                  <a:srgbClr val="000000"/>
                </a:solidFill>
              </a:rPr>
              <a:t>PE</a:t>
            </a:r>
            <a:endParaRPr lang="en-US" sz="1400" dirty="0"/>
          </a:p>
        </p:txBody>
      </p:sp>
      <p:sp>
        <p:nvSpPr>
          <p:cNvPr id="6" name="Text 4">
            <a:extLst>
              <a:ext uri="{FF2B5EF4-FFF2-40B4-BE49-F238E27FC236}">
                <a16:creationId xmlns:a16="http://schemas.microsoft.com/office/drawing/2014/main" id="{6D1AB455-E7FF-A477-4F3E-3BA2B5D9C609}"/>
              </a:ext>
            </a:extLst>
          </p:cNvPr>
          <p:cNvSpPr/>
          <p:nvPr/>
        </p:nvSpPr>
        <p:spPr>
          <a:xfrm>
            <a:off x="342900" y="1910071"/>
            <a:ext cx="3657600" cy="457200"/>
          </a:xfrm>
          <a:prstGeom prst="rect">
            <a:avLst/>
          </a:prstGeom>
          <a:noFill/>
          <a:ln/>
        </p:spPr>
        <p:txBody>
          <a:bodyPr wrap="square" rtlCol="0" anchor="ctr"/>
          <a:lstStyle/>
          <a:p>
            <a:r>
              <a:rPr lang="en-GB" sz="1100" dirty="0"/>
              <a:t>For their first half term in KS2, the children will spend time revisiting and developing athletic skills such as running, dodging and jumping. Additionally, they will also look to solidify fundamental skills such as throwing, catching, kicking and rolling in a range of new and exciting games.</a:t>
            </a:r>
            <a:endParaRPr lang="en-US" sz="1100" dirty="0"/>
          </a:p>
        </p:txBody>
      </p:sp>
      <p:sp>
        <p:nvSpPr>
          <p:cNvPr id="7" name="Shape 5">
            <a:extLst>
              <a:ext uri="{FF2B5EF4-FFF2-40B4-BE49-F238E27FC236}">
                <a16:creationId xmlns:a16="http://schemas.microsoft.com/office/drawing/2014/main" id="{9FAFE8E4-3E64-EA89-B551-4EAE103EA47E}"/>
              </a:ext>
            </a:extLst>
          </p:cNvPr>
          <p:cNvSpPr/>
          <p:nvPr/>
        </p:nvSpPr>
        <p:spPr>
          <a:xfrm>
            <a:off x="4206240" y="1005839"/>
            <a:ext cx="3749040" cy="1932375"/>
          </a:xfrm>
          <a:prstGeom prst="roundRect">
            <a:avLst/>
          </a:prstGeom>
          <a:solidFill>
            <a:srgbClr val="F4CCCC"/>
          </a:solidFill>
          <a:ln w="12700">
            <a:solidFill>
              <a:srgbClr val="FFFFFF"/>
            </a:solidFill>
            <a:prstDash val="solid"/>
          </a:ln>
        </p:spPr>
        <p:txBody>
          <a:bodyPr/>
          <a:lstStyle/>
          <a:p>
            <a:endParaRPr lang="en-GB"/>
          </a:p>
        </p:txBody>
      </p:sp>
      <p:sp>
        <p:nvSpPr>
          <p:cNvPr id="8" name="Text 6">
            <a:extLst>
              <a:ext uri="{FF2B5EF4-FFF2-40B4-BE49-F238E27FC236}">
                <a16:creationId xmlns:a16="http://schemas.microsoft.com/office/drawing/2014/main" id="{0BEB790F-5017-460E-EA73-E4A8865B6655}"/>
              </a:ext>
            </a:extLst>
          </p:cNvPr>
          <p:cNvSpPr/>
          <p:nvPr/>
        </p:nvSpPr>
        <p:spPr>
          <a:xfrm>
            <a:off x="4297680" y="1143000"/>
            <a:ext cx="3657600" cy="182880"/>
          </a:xfrm>
          <a:prstGeom prst="rect">
            <a:avLst/>
          </a:prstGeom>
          <a:noFill/>
          <a:ln/>
        </p:spPr>
        <p:txBody>
          <a:bodyPr wrap="square" rtlCol="0" anchor="ctr"/>
          <a:lstStyle/>
          <a:p>
            <a:pPr marL="0" indent="0">
              <a:buNone/>
            </a:pPr>
            <a:r>
              <a:rPr lang="en-US" sz="1400" b="1" dirty="0">
                <a:solidFill>
                  <a:srgbClr val="000000"/>
                </a:solidFill>
              </a:rPr>
              <a:t>PSHE</a:t>
            </a:r>
            <a:endParaRPr lang="en-US" sz="1400" dirty="0"/>
          </a:p>
        </p:txBody>
      </p:sp>
      <p:sp>
        <p:nvSpPr>
          <p:cNvPr id="9" name="Text 7">
            <a:extLst>
              <a:ext uri="{FF2B5EF4-FFF2-40B4-BE49-F238E27FC236}">
                <a16:creationId xmlns:a16="http://schemas.microsoft.com/office/drawing/2014/main" id="{1D45DD4F-60B0-C623-C9A3-9370BACB683C}"/>
              </a:ext>
            </a:extLst>
          </p:cNvPr>
          <p:cNvSpPr/>
          <p:nvPr/>
        </p:nvSpPr>
        <p:spPr>
          <a:xfrm>
            <a:off x="4297680" y="1910071"/>
            <a:ext cx="3657600" cy="457200"/>
          </a:xfrm>
          <a:prstGeom prst="rect">
            <a:avLst/>
          </a:prstGeom>
          <a:noFill/>
          <a:ln/>
        </p:spPr>
        <p:txBody>
          <a:bodyPr wrap="square" rtlCol="0" anchor="ctr"/>
          <a:lstStyle/>
          <a:p>
            <a:r>
              <a:rPr lang="en-GB" sz="1100" dirty="0"/>
              <a:t>Our unit this half term looks at what makes a good friend and identify what characteristics we like to have in our friends. We will discuss what makes ourselves a good friend and making new ones. Again, we are moving away from individual exercise books within PSHE and are moving towards a class-floor book instead, so our sessions will focus more on discussion!</a:t>
            </a:r>
            <a:endParaRPr lang="en-US" sz="1100" dirty="0"/>
          </a:p>
        </p:txBody>
      </p:sp>
      <p:sp>
        <p:nvSpPr>
          <p:cNvPr id="10" name="Shape 8">
            <a:extLst>
              <a:ext uri="{FF2B5EF4-FFF2-40B4-BE49-F238E27FC236}">
                <a16:creationId xmlns:a16="http://schemas.microsoft.com/office/drawing/2014/main" id="{D0E9409D-4790-2B1C-3C72-0F9F010FA343}"/>
              </a:ext>
            </a:extLst>
          </p:cNvPr>
          <p:cNvSpPr/>
          <p:nvPr/>
        </p:nvSpPr>
        <p:spPr>
          <a:xfrm>
            <a:off x="8138160" y="1005839"/>
            <a:ext cx="3749040" cy="1918873"/>
          </a:xfrm>
          <a:prstGeom prst="roundRect">
            <a:avLst/>
          </a:prstGeom>
          <a:solidFill>
            <a:srgbClr val="CFE2F3"/>
          </a:solidFill>
          <a:ln w="12700">
            <a:solidFill>
              <a:srgbClr val="FFFFFF"/>
            </a:solidFill>
            <a:prstDash val="solid"/>
          </a:ln>
        </p:spPr>
        <p:txBody>
          <a:bodyPr/>
          <a:lstStyle/>
          <a:p>
            <a:endParaRPr lang="en-GB"/>
          </a:p>
        </p:txBody>
      </p:sp>
      <p:sp>
        <p:nvSpPr>
          <p:cNvPr id="11" name="Text 9">
            <a:extLst>
              <a:ext uri="{FF2B5EF4-FFF2-40B4-BE49-F238E27FC236}">
                <a16:creationId xmlns:a16="http://schemas.microsoft.com/office/drawing/2014/main" id="{89A34799-439B-A137-2D23-8E2A25DE148E}"/>
              </a:ext>
            </a:extLst>
          </p:cNvPr>
          <p:cNvSpPr/>
          <p:nvPr/>
        </p:nvSpPr>
        <p:spPr>
          <a:xfrm>
            <a:off x="8191500" y="1147060"/>
            <a:ext cx="3657600" cy="182880"/>
          </a:xfrm>
          <a:prstGeom prst="rect">
            <a:avLst/>
          </a:prstGeom>
          <a:noFill/>
          <a:ln/>
        </p:spPr>
        <p:txBody>
          <a:bodyPr wrap="square" rtlCol="0" anchor="ctr"/>
          <a:lstStyle/>
          <a:p>
            <a:pPr marL="0" indent="0">
              <a:buNone/>
            </a:pPr>
            <a:r>
              <a:rPr lang="en-US" sz="1400" b="1" dirty="0">
                <a:solidFill>
                  <a:srgbClr val="000000"/>
                </a:solidFill>
              </a:rPr>
              <a:t>GEOGRAPHY</a:t>
            </a:r>
            <a:endParaRPr lang="en-US" sz="1400" dirty="0"/>
          </a:p>
        </p:txBody>
      </p:sp>
      <p:sp>
        <p:nvSpPr>
          <p:cNvPr id="12" name="Text 10">
            <a:extLst>
              <a:ext uri="{FF2B5EF4-FFF2-40B4-BE49-F238E27FC236}">
                <a16:creationId xmlns:a16="http://schemas.microsoft.com/office/drawing/2014/main" id="{51C9A5E9-B47C-40A2-12B5-54EAB6941A9B}"/>
              </a:ext>
            </a:extLst>
          </p:cNvPr>
          <p:cNvSpPr/>
          <p:nvPr/>
        </p:nvSpPr>
        <p:spPr>
          <a:xfrm>
            <a:off x="8191500" y="1823716"/>
            <a:ext cx="3657600" cy="457200"/>
          </a:xfrm>
          <a:prstGeom prst="rect">
            <a:avLst/>
          </a:prstGeom>
          <a:noFill/>
          <a:ln/>
        </p:spPr>
        <p:txBody>
          <a:bodyPr wrap="square" rtlCol="0" anchor="ctr"/>
          <a:lstStyle/>
          <a:p>
            <a:r>
              <a:rPr lang="en-GB" sz="1100" dirty="0"/>
              <a:t>In Geography, we will explore the different layers of the Earth, learning about the crust, mantle, outer core and inner core. We will discover what each layer is made of and how the movement beneath the Earth's surface can lead to the formation of volcanoes and earthquakes. We will also use maps and diagrams to develop our understanding of where volcanoes are located around the world and explore why they are often found areas.</a:t>
            </a:r>
            <a:endParaRPr lang="en-US" sz="1100" dirty="0"/>
          </a:p>
        </p:txBody>
      </p:sp>
      <p:sp>
        <p:nvSpPr>
          <p:cNvPr id="31" name="Shape 29">
            <a:extLst>
              <a:ext uri="{FF2B5EF4-FFF2-40B4-BE49-F238E27FC236}">
                <a16:creationId xmlns:a16="http://schemas.microsoft.com/office/drawing/2014/main" id="{2ADF9CFA-7F03-B27C-C12E-69069FA1CFE8}"/>
              </a:ext>
            </a:extLst>
          </p:cNvPr>
          <p:cNvSpPr/>
          <p:nvPr/>
        </p:nvSpPr>
        <p:spPr>
          <a:xfrm>
            <a:off x="274320" y="3228775"/>
            <a:ext cx="3749040" cy="2112346"/>
          </a:xfrm>
          <a:prstGeom prst="roundRect">
            <a:avLst/>
          </a:prstGeom>
          <a:solidFill>
            <a:srgbClr val="D9EAD3"/>
          </a:solidFill>
          <a:ln w="12700">
            <a:solidFill>
              <a:srgbClr val="FFFFFF"/>
            </a:solidFill>
            <a:prstDash val="solid"/>
          </a:ln>
        </p:spPr>
        <p:txBody>
          <a:bodyPr/>
          <a:lstStyle/>
          <a:p>
            <a:endParaRPr lang="en-GB"/>
          </a:p>
        </p:txBody>
      </p:sp>
      <p:sp>
        <p:nvSpPr>
          <p:cNvPr id="32" name="Text 30">
            <a:extLst>
              <a:ext uri="{FF2B5EF4-FFF2-40B4-BE49-F238E27FC236}">
                <a16:creationId xmlns:a16="http://schemas.microsoft.com/office/drawing/2014/main" id="{FF57D4D1-DBAB-ECB0-6B60-519FDAEE3D2D}"/>
              </a:ext>
            </a:extLst>
          </p:cNvPr>
          <p:cNvSpPr/>
          <p:nvPr/>
        </p:nvSpPr>
        <p:spPr>
          <a:xfrm>
            <a:off x="320040" y="3400625"/>
            <a:ext cx="3657600" cy="182880"/>
          </a:xfrm>
          <a:prstGeom prst="rect">
            <a:avLst/>
          </a:prstGeom>
          <a:noFill/>
          <a:ln/>
        </p:spPr>
        <p:txBody>
          <a:bodyPr wrap="square" rtlCol="0" anchor="ctr"/>
          <a:lstStyle/>
          <a:p>
            <a:pPr marL="0" indent="0">
              <a:buNone/>
            </a:pPr>
            <a:r>
              <a:rPr lang="en-US" sz="1400" b="1" dirty="0">
                <a:solidFill>
                  <a:srgbClr val="000000"/>
                </a:solidFill>
              </a:rPr>
              <a:t>ORACY</a:t>
            </a:r>
            <a:endParaRPr lang="en-US" sz="1400" dirty="0"/>
          </a:p>
        </p:txBody>
      </p:sp>
      <p:sp>
        <p:nvSpPr>
          <p:cNvPr id="33" name="Text 31">
            <a:extLst>
              <a:ext uri="{FF2B5EF4-FFF2-40B4-BE49-F238E27FC236}">
                <a16:creationId xmlns:a16="http://schemas.microsoft.com/office/drawing/2014/main" id="{63FA09F8-6135-C022-7BCB-8940137CC4B2}"/>
              </a:ext>
            </a:extLst>
          </p:cNvPr>
          <p:cNvSpPr/>
          <p:nvPr/>
        </p:nvSpPr>
        <p:spPr>
          <a:xfrm>
            <a:off x="304800" y="4013191"/>
            <a:ext cx="3657600" cy="457200"/>
          </a:xfrm>
          <a:prstGeom prst="rect">
            <a:avLst/>
          </a:prstGeom>
          <a:noFill/>
          <a:ln/>
        </p:spPr>
        <p:txBody>
          <a:bodyPr wrap="square" rtlCol="0" anchor="ctr"/>
          <a:lstStyle/>
          <a:p>
            <a:r>
              <a:rPr lang="en-GB" sz="1100" dirty="0"/>
              <a:t>This term, our focus for oracy is “Social and Emotional.” The class teacher will be looking out for someone in the class who demonstrates active listening and shows that they are engaging positively with others. Each week, one pupil will be recognised for their excellent listening skills and awarded a trophy in assembly.</a:t>
            </a:r>
          </a:p>
        </p:txBody>
      </p:sp>
      <p:sp>
        <p:nvSpPr>
          <p:cNvPr id="37" name="Text 35">
            <a:extLst>
              <a:ext uri="{FF2B5EF4-FFF2-40B4-BE49-F238E27FC236}">
                <a16:creationId xmlns:a16="http://schemas.microsoft.com/office/drawing/2014/main" id="{BEE48A0C-7ED4-0134-DB73-5498A8343361}"/>
              </a:ext>
            </a:extLst>
          </p:cNvPr>
          <p:cNvSpPr/>
          <p:nvPr/>
        </p:nvSpPr>
        <p:spPr>
          <a:xfrm>
            <a:off x="2837203" y="3981651"/>
            <a:ext cx="10058400" cy="365760"/>
          </a:xfrm>
          <a:prstGeom prst="rect">
            <a:avLst/>
          </a:prstGeom>
          <a:noFill/>
          <a:ln/>
        </p:spPr>
        <p:txBody>
          <a:bodyPr wrap="square" rtlCol="0" anchor="ctr"/>
          <a:lstStyle/>
          <a:p>
            <a:pPr marL="0" indent="0" algn="ctr">
              <a:buNone/>
            </a:pPr>
            <a:r>
              <a:rPr lang="en-US" sz="1800" b="1" dirty="0">
                <a:solidFill>
                  <a:srgbClr val="009966"/>
                </a:solidFill>
              </a:rPr>
              <a:t>We can't wait for a fantastic year of learning! 🌟</a:t>
            </a:r>
            <a:endParaRPr lang="en-US" sz="1800" dirty="0"/>
          </a:p>
        </p:txBody>
      </p:sp>
    </p:spTree>
    <p:extLst>
      <p:ext uri="{BB962C8B-B14F-4D97-AF65-F5344CB8AC3E}">
        <p14:creationId xmlns:p14="http://schemas.microsoft.com/office/powerpoint/2010/main" val="13743161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TotalTime>
  <Words>1322</Words>
  <Application>Microsoft Office PowerPoint</Application>
  <PresentationFormat>Widescreen</PresentationFormat>
  <Paragraphs>79</Paragraphs>
  <Slides>3</Slides>
  <Notes>3</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3</vt:i4>
      </vt:variant>
    </vt:vector>
  </HeadingPairs>
  <TitlesOfParts>
    <vt:vector size="5" baseType="lpstr">
      <vt:lpstr>Arial</vt:lpstr>
      <vt:lpstr>Office Theme</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Leah Gabbiadini</dc:creator>
  <cp:lastModifiedBy>Leah Gabbiadini</cp:lastModifiedBy>
  <cp:revision>2</cp:revision>
  <dcterms:created xsi:type="dcterms:W3CDTF">2026-09-14T10:20:45Z</dcterms:created>
  <dcterms:modified xsi:type="dcterms:W3CDTF">2026-09-14T10:40:32Z</dcterms:modified>
</cp:coreProperties>
</file>